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83" r:id="rId22"/>
    <p:sldId id="278" r:id="rId23"/>
    <p:sldId id="279"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6"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B9BD1-2E28-4119-9B34-3B8051AB30B1}" type="datetimeFigureOut">
              <a:rPr lang="en-US" smtClean="0"/>
              <a:pPr/>
              <a:t>9/22/2014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1270F-DC27-40AB-9224-6B1AB85A4F0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31270F-DC27-40AB-9224-6B1AB85A4F0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8A461-6E0C-45A0-AC02-9855D2FF438F}" type="datetimeFigureOut">
              <a:rPr lang="en-US" smtClean="0"/>
              <a:pPr/>
              <a:t>9/22/2014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6874B1-6801-4858-8B0E-A24304DD41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8A461-6E0C-45A0-AC02-9855D2FF438F}" type="datetimeFigureOut">
              <a:rPr lang="en-US" smtClean="0"/>
              <a:pPr/>
              <a:t>9/22/2014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74B1-6801-4858-8B0E-A24304DD41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Plate Tectonics Review</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9</a:t>
            </a:r>
            <a:endParaRPr lang="en-US" dirty="0"/>
          </a:p>
        </p:txBody>
      </p:sp>
      <p:sp>
        <p:nvSpPr>
          <p:cNvPr id="6" name="Text Placeholder 5"/>
          <p:cNvSpPr>
            <a:spLocks noGrp="1"/>
          </p:cNvSpPr>
          <p:nvPr>
            <p:ph type="body" sz="half" idx="2"/>
          </p:nvPr>
        </p:nvSpPr>
        <p:spPr/>
        <p:txBody>
          <a:bodyPr/>
          <a:lstStyle/>
          <a:p>
            <a:r>
              <a:rPr lang="en-US" sz="2000" b="1" dirty="0"/>
              <a:t>What layer of Earth is labeled C in Figure 9-1?</a:t>
            </a:r>
            <a:endParaRPr lang="en-US" sz="2000" b="1" u="sng" dirty="0"/>
          </a:p>
          <a:p>
            <a:pPr lvl="0"/>
            <a:r>
              <a:rPr lang="en-US" sz="2000" dirty="0" smtClean="0"/>
              <a:t>A.  Oceanic </a:t>
            </a:r>
            <a:r>
              <a:rPr lang="en-US" sz="2000" dirty="0"/>
              <a:t>crust</a:t>
            </a:r>
          </a:p>
          <a:p>
            <a:pPr lvl="0"/>
            <a:r>
              <a:rPr lang="en-US" sz="2000" dirty="0" smtClean="0"/>
              <a:t>B.  Continental </a:t>
            </a:r>
            <a:r>
              <a:rPr lang="en-US" sz="2000" dirty="0"/>
              <a:t>lithosphere</a:t>
            </a:r>
          </a:p>
          <a:p>
            <a:pPr lvl="0"/>
            <a:r>
              <a:rPr lang="en-US" sz="2000" dirty="0" smtClean="0"/>
              <a:t>C.  </a:t>
            </a:r>
            <a:r>
              <a:rPr lang="en-US" sz="2000" dirty="0" err="1" smtClean="0"/>
              <a:t>Asthenosphere</a:t>
            </a:r>
            <a:endParaRPr lang="en-US" sz="2000" dirty="0"/>
          </a:p>
          <a:p>
            <a:pPr lvl="0"/>
            <a:r>
              <a:rPr lang="en-US" sz="2000" dirty="0" smtClean="0"/>
              <a:t>D.  Continental </a:t>
            </a:r>
            <a:r>
              <a:rPr lang="en-US" sz="2000" dirty="0"/>
              <a:t>crust</a:t>
            </a:r>
          </a:p>
          <a:p>
            <a:endParaRPr lang="en-US" dirty="0"/>
          </a:p>
        </p:txBody>
      </p:sp>
      <p:pic>
        <p:nvPicPr>
          <p:cNvPr id="17410" name="Picture 2" descr="Figrue 9-1 001"/>
          <p:cNvPicPr>
            <a:picLocks noGrp="1" noChangeAspect="1" noChangeArrowheads="1"/>
          </p:cNvPicPr>
          <p:nvPr>
            <p:ph idx="1"/>
          </p:nvPr>
        </p:nvPicPr>
        <p:blipFill>
          <a:blip r:embed="rId2" cstate="print"/>
          <a:srcRect/>
          <a:stretch>
            <a:fillRect/>
          </a:stretch>
        </p:blipFill>
        <p:spPr bwMode="auto">
          <a:xfrm>
            <a:off x="3581400" y="990600"/>
            <a:ext cx="5111750" cy="3023388"/>
          </a:xfrm>
          <a:prstGeom prst="rect">
            <a:avLst/>
          </a:prstGeom>
          <a:noFill/>
          <a:ln w="9525">
            <a:noFill/>
            <a:miter lim="800000"/>
            <a:headEnd/>
            <a:tailEnd/>
          </a:ln>
        </p:spPr>
      </p:pic>
      <p:sp>
        <p:nvSpPr>
          <p:cNvPr id="8" name="TextBox 7"/>
          <p:cNvSpPr txBox="1"/>
          <p:nvPr/>
        </p:nvSpPr>
        <p:spPr>
          <a:xfrm>
            <a:off x="228600" y="4953000"/>
            <a:ext cx="3810000" cy="646331"/>
          </a:xfrm>
          <a:prstGeom prst="rect">
            <a:avLst/>
          </a:prstGeom>
          <a:noFill/>
        </p:spPr>
        <p:txBody>
          <a:bodyPr wrap="square" rtlCol="0">
            <a:spAutoFit/>
          </a:bodyPr>
          <a:lstStyle/>
          <a:p>
            <a:r>
              <a:rPr lang="en-US" dirty="0" smtClean="0"/>
              <a:t>Compare figure 9-1 to the picture to the right.</a:t>
            </a:r>
            <a:endParaRPr lang="en-US" dirty="0"/>
          </a:p>
        </p:txBody>
      </p:sp>
      <p:pic>
        <p:nvPicPr>
          <p:cNvPr id="9" name="Picture 12" descr="C17-14B"/>
          <p:cNvPicPr>
            <a:picLocks noChangeAspect="1" noChangeArrowheads="1"/>
          </p:cNvPicPr>
          <p:nvPr/>
        </p:nvPicPr>
        <p:blipFill>
          <a:blip r:embed="rId3" cstate="print"/>
          <a:srcRect/>
          <a:stretch>
            <a:fillRect/>
          </a:stretch>
        </p:blipFill>
        <p:spPr bwMode="auto">
          <a:xfrm>
            <a:off x="4267200" y="4038600"/>
            <a:ext cx="3916363" cy="257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par>
                          <p:cTn id="27" fill="hold">
                            <p:stCondLst>
                              <p:cond delay="500"/>
                            </p:stCondLst>
                            <p:childTnLst>
                              <p:par>
                                <p:cTn id="28" presetID="4" presetClass="entr" presetSubtype="3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ou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10</a:t>
            </a:r>
            <a:endParaRPr lang="en-US" dirty="0"/>
          </a:p>
        </p:txBody>
      </p:sp>
      <p:sp>
        <p:nvSpPr>
          <p:cNvPr id="6" name="Text Placeholder 5"/>
          <p:cNvSpPr>
            <a:spLocks noGrp="1"/>
          </p:cNvSpPr>
          <p:nvPr>
            <p:ph type="body" sz="half" idx="2"/>
          </p:nvPr>
        </p:nvSpPr>
        <p:spPr/>
        <p:txBody>
          <a:bodyPr/>
          <a:lstStyle/>
          <a:p>
            <a:r>
              <a:rPr lang="en-US" sz="2000" dirty="0"/>
              <a:t>What process is illustrated by the area labeled G in Figure 9-1?</a:t>
            </a:r>
          </a:p>
          <a:p>
            <a:pPr lvl="0"/>
            <a:r>
              <a:rPr lang="en-US" sz="2000" dirty="0" smtClean="0"/>
              <a:t>A.  Continental </a:t>
            </a:r>
            <a:r>
              <a:rPr lang="en-US" sz="2000" dirty="0"/>
              <a:t>volcanism</a:t>
            </a:r>
          </a:p>
          <a:p>
            <a:pPr lvl="0"/>
            <a:r>
              <a:rPr lang="en-US" sz="2000" dirty="0" smtClean="0"/>
              <a:t>B.  Sea </a:t>
            </a:r>
            <a:r>
              <a:rPr lang="en-US" sz="2000" dirty="0"/>
              <a:t>floor spreading</a:t>
            </a:r>
          </a:p>
          <a:p>
            <a:pPr lvl="0"/>
            <a:r>
              <a:rPr lang="en-US" sz="2000" dirty="0" smtClean="0"/>
              <a:t>C.  </a:t>
            </a:r>
            <a:r>
              <a:rPr lang="en-US" sz="2000" dirty="0" err="1" smtClean="0"/>
              <a:t>Subduction</a:t>
            </a:r>
            <a:endParaRPr lang="en-US" sz="2000" dirty="0"/>
          </a:p>
          <a:p>
            <a:pPr lvl="0"/>
            <a:r>
              <a:rPr lang="en-US" sz="2000" dirty="0" smtClean="0"/>
              <a:t>D.  Rifting</a:t>
            </a:r>
            <a:endParaRPr lang="en-US" sz="2000" dirty="0"/>
          </a:p>
          <a:p>
            <a:endParaRPr lang="en-US" dirty="0"/>
          </a:p>
        </p:txBody>
      </p:sp>
      <p:pic>
        <p:nvPicPr>
          <p:cNvPr id="17410" name="Picture 2" descr="Figrue 9-1 001"/>
          <p:cNvPicPr>
            <a:picLocks noGrp="1" noChangeAspect="1" noChangeArrowheads="1"/>
          </p:cNvPicPr>
          <p:nvPr>
            <p:ph idx="1"/>
          </p:nvPr>
        </p:nvPicPr>
        <p:blipFill>
          <a:blip r:embed="rId2" cstate="print"/>
          <a:srcRect/>
          <a:stretch>
            <a:fillRect/>
          </a:stretch>
        </p:blipFill>
        <p:spPr bwMode="auto">
          <a:xfrm>
            <a:off x="3581400" y="990600"/>
            <a:ext cx="5111750" cy="3023388"/>
          </a:xfrm>
          <a:prstGeom prst="rect">
            <a:avLst/>
          </a:prstGeom>
          <a:noFill/>
          <a:ln w="9525">
            <a:noFill/>
            <a:miter lim="800000"/>
            <a:headEnd/>
            <a:tailEnd/>
          </a:ln>
        </p:spPr>
      </p:pic>
      <p:sp>
        <p:nvSpPr>
          <p:cNvPr id="8" name="TextBox 7"/>
          <p:cNvSpPr txBox="1"/>
          <p:nvPr/>
        </p:nvSpPr>
        <p:spPr>
          <a:xfrm>
            <a:off x="304800" y="4419600"/>
            <a:ext cx="3810000" cy="1942711"/>
          </a:xfrm>
          <a:prstGeom prst="rect">
            <a:avLst/>
          </a:prstGeom>
          <a:noFill/>
        </p:spPr>
        <p:txBody>
          <a:bodyPr wrap="square" rtlCol="0">
            <a:spAutoFit/>
          </a:bodyPr>
          <a:lstStyle/>
          <a:p>
            <a:pPr marL="346075" indent="-346075">
              <a:lnSpc>
                <a:spcPct val="90000"/>
              </a:lnSpc>
              <a:spcBef>
                <a:spcPct val="19000"/>
              </a:spcBef>
              <a:spcAft>
                <a:spcPct val="19000"/>
              </a:spcAft>
              <a:buFont typeface="Arial" pitchFamily="34" charset="0"/>
              <a:buChar char="–"/>
            </a:pPr>
            <a:r>
              <a:rPr lang="en-US" b="0" dirty="0" smtClean="0">
                <a:solidFill>
                  <a:schemeClr val="tx1"/>
                </a:solidFill>
              </a:rPr>
              <a:t>A </a:t>
            </a:r>
            <a:r>
              <a:rPr lang="en-US" b="0" dirty="0" err="1" smtClean="0">
                <a:solidFill>
                  <a:schemeClr val="tx1"/>
                </a:solidFill>
              </a:rPr>
              <a:t>subduction</a:t>
            </a:r>
            <a:r>
              <a:rPr lang="en-US" b="0" dirty="0" smtClean="0">
                <a:solidFill>
                  <a:schemeClr val="tx1"/>
                </a:solidFill>
              </a:rPr>
              <a:t> zone forms when one oceanic plate, which has become denser as a result of cooling, descends below another plate creating a deep-sea trench. </a:t>
            </a:r>
          </a:p>
          <a:p>
            <a:pPr marL="346075" indent="-346075">
              <a:lnSpc>
                <a:spcPct val="90000"/>
              </a:lnSpc>
              <a:spcBef>
                <a:spcPct val="19000"/>
              </a:spcBef>
              <a:spcAft>
                <a:spcPct val="19000"/>
              </a:spcAft>
              <a:buFont typeface="Arial" pitchFamily="34" charset="0"/>
              <a:buChar char="–"/>
            </a:pPr>
            <a:r>
              <a:rPr lang="en-US" b="0" dirty="0" smtClean="0">
                <a:solidFill>
                  <a:schemeClr val="tx1"/>
                </a:solidFill>
              </a:rPr>
              <a:t>The </a:t>
            </a:r>
            <a:r>
              <a:rPr lang="en-US" b="0" dirty="0" err="1" smtClean="0">
                <a:solidFill>
                  <a:schemeClr val="tx1"/>
                </a:solidFill>
              </a:rPr>
              <a:t>subducted</a:t>
            </a:r>
            <a:r>
              <a:rPr lang="en-US" b="0" dirty="0" smtClean="0">
                <a:solidFill>
                  <a:schemeClr val="tx1"/>
                </a:solidFill>
              </a:rPr>
              <a:t> plate descends into the mantle and melts.</a:t>
            </a:r>
            <a:endParaRPr lang="en-US" b="0" dirty="0">
              <a:solidFill>
                <a:schemeClr val="tx1"/>
              </a:solidFill>
            </a:endParaRPr>
          </a:p>
        </p:txBody>
      </p:sp>
      <p:pic>
        <p:nvPicPr>
          <p:cNvPr id="7" name="Picture 12" descr="C17-14B"/>
          <p:cNvPicPr>
            <a:picLocks noChangeAspect="1" noChangeArrowheads="1"/>
          </p:cNvPicPr>
          <p:nvPr/>
        </p:nvPicPr>
        <p:blipFill>
          <a:blip r:embed="rId3" cstate="print"/>
          <a:srcRect/>
          <a:stretch>
            <a:fillRect/>
          </a:stretch>
        </p:blipFill>
        <p:spPr bwMode="auto">
          <a:xfrm>
            <a:off x="4267200" y="4038600"/>
            <a:ext cx="3916363" cy="2578100"/>
          </a:xfrm>
          <a:prstGeom prst="rect">
            <a:avLst/>
          </a:prstGeom>
          <a:noFill/>
          <a:ln w="9525">
            <a:noFill/>
            <a:miter lim="800000"/>
            <a:headEnd/>
            <a:tailEnd/>
          </a:ln>
        </p:spPr>
      </p:pic>
      <p:sp>
        <p:nvSpPr>
          <p:cNvPr id="10" name="Right Arrow 9"/>
          <p:cNvSpPr/>
          <p:nvPr/>
        </p:nvSpPr>
        <p:spPr>
          <a:xfrm>
            <a:off x="3429000" y="6324600"/>
            <a:ext cx="2971800" cy="228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par>
                          <p:cTn id="27" fill="hold">
                            <p:stCondLst>
                              <p:cond delay="500"/>
                            </p:stCondLst>
                            <p:childTnLst>
                              <p:par>
                                <p:cTn id="28" presetID="4" presetClass="entr" presetSubtype="32"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11</a:t>
            </a:r>
            <a:endParaRPr lang="en-US" dirty="0"/>
          </a:p>
        </p:txBody>
      </p:sp>
      <p:sp>
        <p:nvSpPr>
          <p:cNvPr id="6" name="Text Placeholder 5"/>
          <p:cNvSpPr>
            <a:spLocks noGrp="1"/>
          </p:cNvSpPr>
          <p:nvPr>
            <p:ph type="body" sz="half" idx="2"/>
          </p:nvPr>
        </p:nvSpPr>
        <p:spPr/>
        <p:txBody>
          <a:bodyPr/>
          <a:lstStyle/>
          <a:p>
            <a:r>
              <a:rPr lang="en-US" sz="2000" b="1" dirty="0"/>
              <a:t>What feature is labeled B in Figure 9-1</a:t>
            </a:r>
            <a:endParaRPr lang="en-US" sz="2000" b="1" u="sng" dirty="0"/>
          </a:p>
          <a:p>
            <a:pPr lvl="0"/>
            <a:r>
              <a:rPr lang="en-US" sz="2000" dirty="0" smtClean="0"/>
              <a:t>A.  Trench</a:t>
            </a:r>
            <a:endParaRPr lang="en-US" sz="2000" dirty="0"/>
          </a:p>
          <a:p>
            <a:pPr lvl="0"/>
            <a:r>
              <a:rPr lang="en-US" sz="2000" dirty="0" smtClean="0"/>
              <a:t>B.  Ocean </a:t>
            </a:r>
            <a:r>
              <a:rPr lang="en-US" sz="2000" dirty="0"/>
              <a:t>ridge</a:t>
            </a:r>
          </a:p>
          <a:p>
            <a:pPr lvl="0"/>
            <a:r>
              <a:rPr lang="en-US" sz="2000" dirty="0" smtClean="0"/>
              <a:t>C.  Volcanic </a:t>
            </a:r>
            <a:r>
              <a:rPr lang="en-US" sz="2000" dirty="0"/>
              <a:t>island arc</a:t>
            </a:r>
          </a:p>
          <a:p>
            <a:pPr lvl="0"/>
            <a:r>
              <a:rPr lang="en-US" sz="2000" dirty="0" smtClean="0"/>
              <a:t>D.  Continental </a:t>
            </a:r>
            <a:r>
              <a:rPr lang="en-US" sz="2000" dirty="0"/>
              <a:t>volcanic arc</a:t>
            </a:r>
          </a:p>
          <a:p>
            <a:endParaRPr lang="en-US" dirty="0"/>
          </a:p>
        </p:txBody>
      </p:sp>
      <p:pic>
        <p:nvPicPr>
          <p:cNvPr id="17410" name="Picture 2" descr="Figrue 9-1 001"/>
          <p:cNvPicPr>
            <a:picLocks noGrp="1" noChangeAspect="1" noChangeArrowheads="1"/>
          </p:cNvPicPr>
          <p:nvPr>
            <p:ph idx="1"/>
          </p:nvPr>
        </p:nvPicPr>
        <p:blipFill>
          <a:blip r:embed="rId2" cstate="print"/>
          <a:srcRect/>
          <a:stretch>
            <a:fillRect/>
          </a:stretch>
        </p:blipFill>
        <p:spPr bwMode="auto">
          <a:xfrm>
            <a:off x="3581400" y="990600"/>
            <a:ext cx="5111750" cy="3023388"/>
          </a:xfrm>
          <a:prstGeom prst="rect">
            <a:avLst/>
          </a:prstGeom>
          <a:noFill/>
          <a:ln w="9525">
            <a:noFill/>
            <a:miter lim="800000"/>
            <a:headEnd/>
            <a:tailEnd/>
          </a:ln>
        </p:spPr>
      </p:pic>
      <p:sp>
        <p:nvSpPr>
          <p:cNvPr id="8" name="TextBox 7"/>
          <p:cNvSpPr txBox="1"/>
          <p:nvPr/>
        </p:nvSpPr>
        <p:spPr>
          <a:xfrm>
            <a:off x="228600" y="3810000"/>
            <a:ext cx="4419600" cy="3045193"/>
          </a:xfrm>
          <a:prstGeom prst="rect">
            <a:avLst/>
          </a:prstGeom>
          <a:noFill/>
        </p:spPr>
        <p:txBody>
          <a:bodyPr wrap="square" rtlCol="0">
            <a:spAutoFit/>
          </a:bodyPr>
          <a:lstStyle/>
          <a:p>
            <a:pPr marL="346075" indent="-346075">
              <a:lnSpc>
                <a:spcPct val="90000"/>
              </a:lnSpc>
              <a:spcBef>
                <a:spcPct val="19000"/>
              </a:spcBef>
              <a:spcAft>
                <a:spcPct val="19000"/>
              </a:spcAft>
              <a:buFont typeface="Arial" pitchFamily="34" charset="0"/>
              <a:buChar char="–"/>
            </a:pPr>
            <a:r>
              <a:rPr lang="en-US" b="0" dirty="0" smtClean="0">
                <a:solidFill>
                  <a:schemeClr val="tx1"/>
                </a:solidFill>
              </a:rPr>
              <a:t>When a </a:t>
            </a:r>
            <a:r>
              <a:rPr lang="en-US" b="0" dirty="0" err="1" smtClean="0">
                <a:solidFill>
                  <a:schemeClr val="tx1"/>
                </a:solidFill>
              </a:rPr>
              <a:t>subduction</a:t>
            </a:r>
            <a:r>
              <a:rPr lang="en-US" b="0" dirty="0" smtClean="0">
                <a:solidFill>
                  <a:schemeClr val="tx1"/>
                </a:solidFill>
              </a:rPr>
              <a:t> zone forms the oceanic plate which is less dense dives under the continental plate.  At the point where the two meet a deep-sea trench is created.</a:t>
            </a:r>
          </a:p>
          <a:p>
            <a:pPr marL="346075" indent="-346075">
              <a:lnSpc>
                <a:spcPct val="90000"/>
              </a:lnSpc>
              <a:spcBef>
                <a:spcPct val="19000"/>
              </a:spcBef>
              <a:spcAft>
                <a:spcPct val="19000"/>
              </a:spcAft>
              <a:buFont typeface="Arial" pitchFamily="34" charset="0"/>
              <a:buChar char="–"/>
            </a:pPr>
            <a:r>
              <a:rPr lang="en-US" dirty="0" smtClean="0"/>
              <a:t>A trench marks the position at which the flexed, </a:t>
            </a:r>
            <a:r>
              <a:rPr lang="en-US" dirty="0" err="1" smtClean="0"/>
              <a:t>subducting</a:t>
            </a:r>
            <a:r>
              <a:rPr lang="en-US" dirty="0" smtClean="0"/>
              <a:t> slab</a:t>
            </a:r>
            <a:r>
              <a:rPr lang="en-US" u="sng" dirty="0" smtClean="0"/>
              <a:t> </a:t>
            </a:r>
            <a:r>
              <a:rPr lang="en-US" dirty="0" smtClean="0"/>
              <a:t>begins to descend beneath another </a:t>
            </a:r>
            <a:r>
              <a:rPr lang="en-US" dirty="0" err="1" smtClean="0"/>
              <a:t>lithospheric</a:t>
            </a:r>
            <a:r>
              <a:rPr lang="en-US" dirty="0" smtClean="0"/>
              <a:t> slab.</a:t>
            </a:r>
          </a:p>
          <a:p>
            <a:pPr marL="346075" indent="-346075">
              <a:lnSpc>
                <a:spcPct val="90000"/>
              </a:lnSpc>
              <a:spcBef>
                <a:spcPct val="19000"/>
              </a:spcBef>
              <a:spcAft>
                <a:spcPct val="19000"/>
              </a:spcAft>
              <a:buFont typeface="Arial" pitchFamily="34" charset="0"/>
              <a:buChar char="–"/>
            </a:pPr>
            <a:r>
              <a:rPr lang="en-US" dirty="0" smtClean="0"/>
              <a:t>Oceanic trenches typically extend 3 to 4 km (1.9 to 2.5 mi) below the level of the surrounding oceanic floor.</a:t>
            </a:r>
            <a:endParaRPr lang="en-US" b="0" dirty="0">
              <a:solidFill>
                <a:schemeClr val="tx1"/>
              </a:solidFill>
            </a:endParaRPr>
          </a:p>
        </p:txBody>
      </p:sp>
      <p:pic>
        <p:nvPicPr>
          <p:cNvPr id="9" name="Picture 12" descr="C17-14B"/>
          <p:cNvPicPr>
            <a:picLocks noChangeAspect="1" noChangeArrowheads="1"/>
          </p:cNvPicPr>
          <p:nvPr/>
        </p:nvPicPr>
        <p:blipFill>
          <a:blip r:embed="rId3" cstate="print"/>
          <a:srcRect/>
          <a:stretch>
            <a:fillRect/>
          </a:stretch>
        </p:blipFill>
        <p:spPr bwMode="auto">
          <a:xfrm>
            <a:off x="5029200" y="4038600"/>
            <a:ext cx="3916363" cy="257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par>
                          <p:cTn id="27" fill="hold">
                            <p:stCondLst>
                              <p:cond delay="500"/>
                            </p:stCondLst>
                            <p:childTnLst>
                              <p:par>
                                <p:cTn id="28" presetID="4" presetClass="entr" presetSubtype="3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ou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12</a:t>
            </a:r>
            <a:endParaRPr lang="en-US" dirty="0"/>
          </a:p>
        </p:txBody>
      </p:sp>
      <p:sp>
        <p:nvSpPr>
          <p:cNvPr id="6" name="Text Placeholder 5"/>
          <p:cNvSpPr>
            <a:spLocks noGrp="1"/>
          </p:cNvSpPr>
          <p:nvPr>
            <p:ph type="body" sz="half" idx="2"/>
          </p:nvPr>
        </p:nvSpPr>
        <p:spPr/>
        <p:txBody>
          <a:bodyPr/>
          <a:lstStyle/>
          <a:p>
            <a:r>
              <a:rPr lang="en-US" sz="2000" dirty="0"/>
              <a:t>What type of plate boundary is illustrated in </a:t>
            </a:r>
            <a:r>
              <a:rPr lang="en-US" sz="2000" dirty="0" err="1"/>
              <a:t>Firgure</a:t>
            </a:r>
            <a:r>
              <a:rPr lang="en-US" sz="2000" dirty="0"/>
              <a:t> 9-1?</a:t>
            </a:r>
            <a:endParaRPr lang="en-US" sz="2000" b="1" u="sng" dirty="0"/>
          </a:p>
          <a:p>
            <a:pPr lvl="0"/>
            <a:r>
              <a:rPr lang="en-US" sz="2000" dirty="0" smtClean="0"/>
              <a:t>A.  Transform </a:t>
            </a:r>
            <a:r>
              <a:rPr lang="en-US" sz="2000" dirty="0"/>
              <a:t>fault boundary</a:t>
            </a:r>
          </a:p>
          <a:p>
            <a:pPr lvl="0"/>
            <a:r>
              <a:rPr lang="en-US" sz="2000" dirty="0" smtClean="0"/>
              <a:t>B.  Divergent </a:t>
            </a:r>
            <a:r>
              <a:rPr lang="en-US" sz="2000" dirty="0"/>
              <a:t>boundary</a:t>
            </a:r>
          </a:p>
          <a:p>
            <a:pPr lvl="0"/>
            <a:r>
              <a:rPr lang="en-US" sz="2000" dirty="0" smtClean="0"/>
              <a:t>C.  Convergent </a:t>
            </a:r>
            <a:r>
              <a:rPr lang="en-US" sz="2000" dirty="0"/>
              <a:t>oceanic-oceanic boundary</a:t>
            </a:r>
          </a:p>
          <a:p>
            <a:pPr lvl="0"/>
            <a:r>
              <a:rPr lang="en-US" sz="2000" dirty="0" smtClean="0"/>
              <a:t>D.  Convergent </a:t>
            </a:r>
            <a:r>
              <a:rPr lang="en-US" sz="2000" dirty="0"/>
              <a:t>oceanic-continental boundary</a:t>
            </a:r>
          </a:p>
          <a:p>
            <a:pPr lvl="0"/>
            <a:endParaRPr lang="en-US" sz="2000" dirty="0"/>
          </a:p>
          <a:p>
            <a:endParaRPr lang="en-US" dirty="0"/>
          </a:p>
        </p:txBody>
      </p:sp>
      <p:pic>
        <p:nvPicPr>
          <p:cNvPr id="17410" name="Picture 2" descr="Figrue 9-1 001"/>
          <p:cNvPicPr>
            <a:picLocks noGrp="1" noChangeAspect="1" noChangeArrowheads="1"/>
          </p:cNvPicPr>
          <p:nvPr>
            <p:ph idx="1"/>
          </p:nvPr>
        </p:nvPicPr>
        <p:blipFill>
          <a:blip r:embed="rId2" cstate="print"/>
          <a:srcRect/>
          <a:stretch>
            <a:fillRect/>
          </a:stretch>
        </p:blipFill>
        <p:spPr bwMode="auto">
          <a:xfrm>
            <a:off x="3581400" y="990600"/>
            <a:ext cx="5111750" cy="3023388"/>
          </a:xfrm>
          <a:prstGeom prst="rect">
            <a:avLst/>
          </a:prstGeom>
          <a:noFill/>
          <a:ln w="9525">
            <a:noFill/>
            <a:miter lim="800000"/>
            <a:headEnd/>
            <a:tailEnd/>
          </a:ln>
        </p:spPr>
      </p:pic>
      <p:sp>
        <p:nvSpPr>
          <p:cNvPr id="8" name="TextBox 7"/>
          <p:cNvSpPr txBox="1"/>
          <p:nvPr/>
        </p:nvSpPr>
        <p:spPr>
          <a:xfrm>
            <a:off x="228600" y="4876800"/>
            <a:ext cx="4724400" cy="2047997"/>
          </a:xfrm>
          <a:prstGeom prst="rect">
            <a:avLst/>
          </a:prstGeom>
          <a:noFill/>
        </p:spPr>
        <p:txBody>
          <a:bodyPr wrap="square" rtlCol="0">
            <a:spAutoFit/>
          </a:bodyPr>
          <a:lstStyle/>
          <a:p>
            <a:pPr marL="346075" indent="-346075">
              <a:lnSpc>
                <a:spcPct val="90000"/>
              </a:lnSpc>
              <a:spcBef>
                <a:spcPct val="19000"/>
              </a:spcBef>
              <a:spcAft>
                <a:spcPct val="19000"/>
              </a:spcAft>
              <a:buFont typeface="Arial" pitchFamily="34" charset="0"/>
              <a:buChar char="–"/>
            </a:pPr>
            <a:r>
              <a:rPr lang="en-US" dirty="0" smtClean="0"/>
              <a:t>Convergent boundaries</a:t>
            </a:r>
            <a:r>
              <a:rPr lang="en-US" b="0" dirty="0" smtClean="0"/>
              <a:t> </a:t>
            </a:r>
            <a:r>
              <a:rPr lang="en-US" b="0" dirty="0" smtClean="0">
                <a:solidFill>
                  <a:schemeClr val="tx1"/>
                </a:solidFill>
              </a:rPr>
              <a:t>are places where two tectonic plates are moving toward each other.</a:t>
            </a:r>
          </a:p>
          <a:p>
            <a:pPr marL="346075" indent="-346075">
              <a:lnSpc>
                <a:spcPct val="90000"/>
              </a:lnSpc>
              <a:spcBef>
                <a:spcPct val="19000"/>
              </a:spcBef>
              <a:spcAft>
                <a:spcPct val="19000"/>
              </a:spcAft>
              <a:buFont typeface="Arial" pitchFamily="34" charset="0"/>
              <a:buChar char="–"/>
            </a:pPr>
            <a:r>
              <a:rPr lang="en-US" dirty="0" smtClean="0"/>
              <a:t>In this case we have oceanic crust meeting continental crust.</a:t>
            </a:r>
          </a:p>
          <a:p>
            <a:pPr marL="346075" indent="-346075">
              <a:lnSpc>
                <a:spcPct val="90000"/>
              </a:lnSpc>
              <a:spcBef>
                <a:spcPct val="19000"/>
              </a:spcBef>
              <a:spcAft>
                <a:spcPct val="19000"/>
              </a:spcAft>
              <a:buFont typeface="Arial" pitchFamily="34" charset="0"/>
              <a:buChar char="–"/>
            </a:pPr>
            <a:r>
              <a:rPr lang="en-US" b="0" dirty="0" smtClean="0">
                <a:solidFill>
                  <a:schemeClr val="tx1"/>
                </a:solidFill>
              </a:rPr>
              <a:t>The oceanic crust is made of denser material and </a:t>
            </a:r>
            <a:r>
              <a:rPr lang="en-US" b="0" dirty="0" err="1" smtClean="0">
                <a:solidFill>
                  <a:schemeClr val="tx1"/>
                </a:solidFill>
              </a:rPr>
              <a:t>subducts</a:t>
            </a:r>
            <a:r>
              <a:rPr lang="en-US" b="0" dirty="0" smtClean="0">
                <a:solidFill>
                  <a:schemeClr val="tx1"/>
                </a:solidFill>
              </a:rPr>
              <a:t> below the continental crust. </a:t>
            </a:r>
            <a:endParaRPr lang="en-US" b="0" dirty="0">
              <a:solidFill>
                <a:schemeClr val="tx1"/>
              </a:solidFill>
            </a:endParaRPr>
          </a:p>
        </p:txBody>
      </p:sp>
      <p:pic>
        <p:nvPicPr>
          <p:cNvPr id="9" name="Picture 12" descr="C17-14B"/>
          <p:cNvPicPr>
            <a:picLocks noChangeAspect="1" noChangeArrowheads="1"/>
          </p:cNvPicPr>
          <p:nvPr/>
        </p:nvPicPr>
        <p:blipFill>
          <a:blip r:embed="rId3" cstate="print"/>
          <a:srcRect/>
          <a:stretch>
            <a:fillRect/>
          </a:stretch>
        </p:blipFill>
        <p:spPr bwMode="auto">
          <a:xfrm>
            <a:off x="5029200" y="4038600"/>
            <a:ext cx="3916363" cy="257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par>
                          <p:cTn id="27" fill="hold">
                            <p:stCondLst>
                              <p:cond delay="500"/>
                            </p:stCondLst>
                            <p:childTnLst>
                              <p:par>
                                <p:cTn id="28" presetID="4" presetClass="entr" presetSubtype="3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ou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a:t>
            </a:r>
            <a:r>
              <a:rPr lang="en-US" dirty="0" smtClean="0"/>
              <a:t>13 </a:t>
            </a:r>
            <a:endParaRPr lang="en-US" dirty="0"/>
          </a:p>
        </p:txBody>
      </p:sp>
      <p:sp>
        <p:nvSpPr>
          <p:cNvPr id="6" name="Content Placeholder 5"/>
          <p:cNvSpPr>
            <a:spLocks noGrp="1"/>
          </p:cNvSpPr>
          <p:nvPr>
            <p:ph sz="half" idx="1"/>
          </p:nvPr>
        </p:nvSpPr>
        <p:spPr/>
        <p:txBody>
          <a:bodyPr>
            <a:normAutofit fontScale="85000" lnSpcReduction="20000"/>
          </a:bodyPr>
          <a:lstStyle/>
          <a:p>
            <a:pPr>
              <a:buNone/>
            </a:pPr>
            <a:r>
              <a:rPr lang="en-US" dirty="0" smtClean="0"/>
              <a:t>Geologists were examining an area in Africa called the Great Rift Valley. Which geologic event most likely caused the formation of the valley? </a:t>
            </a:r>
          </a:p>
          <a:p>
            <a:pPr>
              <a:buNone/>
            </a:pPr>
            <a:r>
              <a:rPr lang="en-US" dirty="0" smtClean="0"/>
              <a:t>A</a:t>
            </a:r>
            <a:r>
              <a:rPr lang="en-US" dirty="0" smtClean="0"/>
              <a:t>. diverging continental plates </a:t>
            </a:r>
          </a:p>
          <a:p>
            <a:pPr>
              <a:buNone/>
            </a:pPr>
            <a:r>
              <a:rPr lang="en-US" dirty="0" smtClean="0"/>
              <a:t>B. collision of tectonic plates </a:t>
            </a:r>
          </a:p>
          <a:p>
            <a:pPr>
              <a:buNone/>
            </a:pPr>
            <a:r>
              <a:rPr lang="en-US" dirty="0" smtClean="0"/>
              <a:t>C. movement of glaciers </a:t>
            </a:r>
          </a:p>
          <a:p>
            <a:pPr>
              <a:buNone/>
            </a:pPr>
            <a:r>
              <a:rPr lang="en-US" dirty="0" smtClean="0"/>
              <a:t>D. impacts from meteors</a:t>
            </a:r>
            <a:endParaRPr lang="en-US" dirty="0"/>
          </a:p>
        </p:txBody>
      </p:sp>
      <p:sp>
        <p:nvSpPr>
          <p:cNvPr id="7" name="Content Placeholder 6"/>
          <p:cNvSpPr>
            <a:spLocks noGrp="1"/>
          </p:cNvSpPr>
          <p:nvPr>
            <p:ph sz="half" idx="2"/>
          </p:nvPr>
        </p:nvSpPr>
        <p:spPr/>
        <p:txBody>
          <a:bodyPr>
            <a:normAutofit fontScale="85000" lnSpcReduction="20000"/>
          </a:bodyPr>
          <a:lstStyle/>
          <a:p>
            <a:r>
              <a:rPr lang="en-US" dirty="0" smtClean="0"/>
              <a:t>Divergent boundaries</a:t>
            </a:r>
            <a:r>
              <a:rPr lang="en-US" b="0" dirty="0" smtClean="0"/>
              <a:t> </a:t>
            </a:r>
            <a:r>
              <a:rPr lang="en-US" b="0" dirty="0" smtClean="0">
                <a:solidFill>
                  <a:schemeClr val="tx1"/>
                </a:solidFill>
              </a:rPr>
              <a:t>are places where two tectonic plates are moving apart.</a:t>
            </a:r>
          </a:p>
          <a:p>
            <a:pPr marL="346075" indent="-346075">
              <a:lnSpc>
                <a:spcPct val="90000"/>
              </a:lnSpc>
              <a:spcBef>
                <a:spcPct val="19000"/>
              </a:spcBef>
              <a:spcAft>
                <a:spcPct val="19000"/>
              </a:spcAft>
            </a:pPr>
            <a:r>
              <a:rPr lang="en-US" b="0" dirty="0" smtClean="0">
                <a:solidFill>
                  <a:schemeClr val="tx1"/>
                </a:solidFill>
              </a:rPr>
              <a:t>Most divergent boundaries are found in rifts, or fault-bounded valleys, which form along the axis of an </a:t>
            </a:r>
            <a:br>
              <a:rPr lang="en-US" b="0" dirty="0" smtClean="0">
                <a:solidFill>
                  <a:schemeClr val="tx1"/>
                </a:solidFill>
              </a:rPr>
            </a:br>
            <a:r>
              <a:rPr lang="en-US" b="0" dirty="0" smtClean="0">
                <a:solidFill>
                  <a:schemeClr val="tx1"/>
                </a:solidFill>
              </a:rPr>
              <a:t>ocean </a:t>
            </a:r>
            <a:r>
              <a:rPr lang="en-US" b="0" dirty="0" smtClean="0">
                <a:solidFill>
                  <a:schemeClr val="tx1"/>
                </a:solidFill>
              </a:rPr>
              <a:t>ridge</a:t>
            </a:r>
            <a:r>
              <a:rPr lang="en-US" dirty="0" smtClean="0"/>
              <a:t> </a:t>
            </a:r>
            <a:r>
              <a:rPr lang="en-US" dirty="0" smtClean="0"/>
              <a:t>but some are on land as well such as the Great Rift Valley in Africa.</a:t>
            </a:r>
            <a:endParaRPr lang="en-US" b="0" dirty="0" smtClean="0">
              <a:solidFill>
                <a:schemeClr val="tx1"/>
              </a:solidFill>
            </a:endParaRPr>
          </a:p>
          <a:p>
            <a:pPr marL="346075" indent="-346075">
              <a:lnSpc>
                <a:spcPct val="90000"/>
              </a:lnSpc>
              <a:spcBef>
                <a:spcPct val="19000"/>
              </a:spcBef>
              <a:spcAft>
                <a:spcPct val="19000"/>
              </a:spcAft>
            </a:pPr>
            <a:r>
              <a:rPr lang="en-US" b="0" dirty="0" smtClean="0">
                <a:solidFill>
                  <a:schemeClr val="tx1"/>
                </a:solidFill>
              </a:rPr>
              <a:t>A </a:t>
            </a:r>
            <a:r>
              <a:rPr lang="en-US" dirty="0" smtClean="0"/>
              <a:t>rift valley,</a:t>
            </a:r>
            <a:r>
              <a:rPr lang="en-US" b="0" dirty="0" smtClean="0">
                <a:solidFill>
                  <a:schemeClr val="tx1"/>
                </a:solidFill>
              </a:rPr>
              <a:t> which is a  narrow depression, is  created when a divergent boundary forms on a continent.</a:t>
            </a:r>
          </a:p>
          <a:p>
            <a:endParaRPr lang="en-US" b="0" dirty="0" smtClean="0">
              <a:solidFill>
                <a:schemeClr val="tx1"/>
              </a:solidFill>
            </a:endParaRPr>
          </a:p>
          <a:p>
            <a:endParaRPr lang="en-US" dirty="0"/>
          </a:p>
        </p:txBody>
      </p:sp>
      <p:pic>
        <p:nvPicPr>
          <p:cNvPr id="18434" name="Picture 2" descr="http://www.instablogsimages.com/images/2007/07/27/rift-valley-formation-leads-to-earthquakes_5106.jpg"/>
          <p:cNvPicPr>
            <a:picLocks noChangeAspect="1" noChangeArrowheads="1"/>
          </p:cNvPicPr>
          <p:nvPr/>
        </p:nvPicPr>
        <p:blipFill>
          <a:blip r:embed="rId2" cstate="print"/>
          <a:srcRect/>
          <a:stretch>
            <a:fillRect/>
          </a:stretch>
        </p:blipFill>
        <p:spPr bwMode="auto">
          <a:xfrm>
            <a:off x="533400" y="3581400"/>
            <a:ext cx="3733800" cy="2605175"/>
          </a:xfrm>
          <a:prstGeom prst="rect">
            <a:avLst/>
          </a:prstGeom>
          <a:noFill/>
        </p:spPr>
      </p:pic>
      <p:pic>
        <p:nvPicPr>
          <p:cNvPr id="18436" name="Picture 4" descr="http://www.uvm.edu/~inquiryb/webquest/sp07/lzmorse/kenya-great-rift-valley.jpg"/>
          <p:cNvPicPr>
            <a:picLocks noChangeAspect="1" noChangeArrowheads="1"/>
          </p:cNvPicPr>
          <p:nvPr/>
        </p:nvPicPr>
        <p:blipFill>
          <a:blip r:embed="rId3" cstate="print"/>
          <a:srcRect/>
          <a:stretch>
            <a:fillRect/>
          </a:stretch>
        </p:blipFill>
        <p:spPr bwMode="auto">
          <a:xfrm>
            <a:off x="4953000" y="4415244"/>
            <a:ext cx="3657600" cy="24427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linds(horizontal)">
                                      <p:cBhvr>
                                        <p:cTn id="16" dur="500"/>
                                        <p:tgtEl>
                                          <p:spTgt spid="6">
                                            <p:txEl>
                                              <p:pRg st="2" end="2"/>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linds(horizontal)">
                                      <p:cBhvr>
                                        <p:cTn id="20" dur="500"/>
                                        <p:tgtEl>
                                          <p:spTgt spid="6">
                                            <p:txEl>
                                              <p:pRg st="3" end="3"/>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linds(horizontal)">
                                      <p:cBhvr>
                                        <p:cTn id="32" dur="500"/>
                                        <p:tgtEl>
                                          <p:spTgt spid="7">
                                            <p:txEl>
                                              <p:pRg st="1" end="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linds(horizontal)">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8434"/>
                                        </p:tgtEl>
                                        <p:attrNameLst>
                                          <p:attrName>style.visibility</p:attrName>
                                        </p:attrNameLst>
                                      </p:cBhvr>
                                      <p:to>
                                        <p:strVal val="visible"/>
                                      </p:to>
                                    </p:set>
                                    <p:animEffect transition="in" filter="blinds(horizontal)">
                                      <p:cBhvr>
                                        <p:cTn id="40" dur="500"/>
                                        <p:tgtEl>
                                          <p:spTgt spid="1843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436"/>
                                        </p:tgtEl>
                                        <p:attrNameLst>
                                          <p:attrName>style.visibility</p:attrName>
                                        </p:attrNameLst>
                                      </p:cBhvr>
                                      <p:to>
                                        <p:strVal val="visible"/>
                                      </p:to>
                                    </p:set>
                                    <p:anim calcmode="lin" valueType="num">
                                      <p:cBhvr additive="base">
                                        <p:cTn id="45" dur="500" fill="hold"/>
                                        <p:tgtEl>
                                          <p:spTgt spid="18436"/>
                                        </p:tgtEl>
                                        <p:attrNameLst>
                                          <p:attrName>ppt_x</p:attrName>
                                        </p:attrNameLst>
                                      </p:cBhvr>
                                      <p:tavLst>
                                        <p:tav tm="0">
                                          <p:val>
                                            <p:strVal val="#ppt_x"/>
                                          </p:val>
                                        </p:tav>
                                        <p:tav tm="100000">
                                          <p:val>
                                            <p:strVal val="#ppt_x"/>
                                          </p:val>
                                        </p:tav>
                                      </p:tavLst>
                                    </p:anim>
                                    <p:anim calcmode="lin" valueType="num">
                                      <p:cBhvr additive="base">
                                        <p:cTn id="46"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14</a:t>
            </a:r>
            <a:endParaRPr lang="en-US" dirty="0"/>
          </a:p>
        </p:txBody>
      </p:sp>
      <p:sp>
        <p:nvSpPr>
          <p:cNvPr id="3" name="Content Placeholder 2"/>
          <p:cNvSpPr>
            <a:spLocks noGrp="1"/>
          </p:cNvSpPr>
          <p:nvPr>
            <p:ph sz="half" idx="1"/>
          </p:nvPr>
        </p:nvSpPr>
        <p:spPr/>
        <p:txBody>
          <a:bodyPr>
            <a:normAutofit fontScale="47500" lnSpcReduction="20000"/>
          </a:bodyPr>
          <a:lstStyle/>
          <a:p>
            <a:pPr>
              <a:buNone/>
            </a:pPr>
            <a:r>
              <a:rPr lang="en-US" sz="4200" dirty="0"/>
              <a:t>Tectonic plates “float” on</a:t>
            </a:r>
          </a:p>
          <a:p>
            <a:pPr lvl="0">
              <a:buNone/>
            </a:pPr>
            <a:r>
              <a:rPr lang="en-US" sz="4200" dirty="0" smtClean="0"/>
              <a:t>A.  The </a:t>
            </a:r>
            <a:r>
              <a:rPr lang="en-US" sz="4200" dirty="0" err="1"/>
              <a:t>asthenosphere</a:t>
            </a:r>
            <a:endParaRPr lang="en-US" sz="4200" dirty="0"/>
          </a:p>
          <a:p>
            <a:pPr lvl="0">
              <a:buNone/>
            </a:pPr>
            <a:r>
              <a:rPr lang="en-US" sz="4200" dirty="0" smtClean="0"/>
              <a:t>B.  The </a:t>
            </a:r>
            <a:r>
              <a:rPr lang="en-US" sz="4200" dirty="0"/>
              <a:t>ocean</a:t>
            </a:r>
          </a:p>
          <a:p>
            <a:pPr lvl="0">
              <a:buNone/>
            </a:pPr>
            <a:r>
              <a:rPr lang="en-US" sz="4200" dirty="0" smtClean="0"/>
              <a:t>C.  The </a:t>
            </a:r>
            <a:r>
              <a:rPr lang="en-US" sz="4200" dirty="0"/>
              <a:t>lithosphere</a:t>
            </a:r>
          </a:p>
          <a:p>
            <a:pPr lvl="0">
              <a:buNone/>
            </a:pPr>
            <a:r>
              <a:rPr lang="en-US" sz="4200" dirty="0" smtClean="0"/>
              <a:t>D.  The </a:t>
            </a:r>
            <a:r>
              <a:rPr lang="en-US" sz="4200" dirty="0"/>
              <a:t>mantle</a:t>
            </a:r>
          </a:p>
          <a:p>
            <a:pPr>
              <a:buNone/>
            </a:pPr>
            <a:endParaRPr lang="en-US" dirty="0"/>
          </a:p>
        </p:txBody>
      </p:sp>
      <p:sp>
        <p:nvSpPr>
          <p:cNvPr id="4" name="Content Placeholder 3"/>
          <p:cNvSpPr>
            <a:spLocks noGrp="1"/>
          </p:cNvSpPr>
          <p:nvPr>
            <p:ph sz="half" idx="2"/>
          </p:nvPr>
        </p:nvSpPr>
        <p:spPr>
          <a:xfrm>
            <a:off x="3733800" y="1600200"/>
            <a:ext cx="4953000" cy="5029200"/>
          </a:xfrm>
        </p:spPr>
        <p:txBody>
          <a:bodyPr>
            <a:normAutofit fontScale="47500" lnSpcReduction="20000"/>
          </a:bodyPr>
          <a:lstStyle/>
          <a:p>
            <a:r>
              <a:rPr lang="en-US" sz="3800" dirty="0" smtClean="0"/>
              <a:t>The basic idea behind plate tectonics is that there are plates on the surface of the Earth. The plates are like the skin of the planet. They constantly move around the planet. When we say constantly moving, we're talking centimeters each year. You couldn't sit down and watch it happen.</a:t>
            </a:r>
          </a:p>
          <a:p>
            <a:r>
              <a:rPr lang="en-US" sz="3800" dirty="0" smtClean="0"/>
              <a:t>These plates make up the top layer of the Earth called the lithosphere. Directly under that layer is the </a:t>
            </a:r>
            <a:r>
              <a:rPr lang="en-US" sz="3800" dirty="0" err="1" smtClean="0"/>
              <a:t>asthenosphere</a:t>
            </a:r>
            <a:r>
              <a:rPr lang="en-US" sz="3800" dirty="0" smtClean="0"/>
              <a:t>. It's a flowing area of partially melted rock. There is constant heat and radiation given off from the center of the Earth. That energy is what constantly heats the rocks and partially melts and deforms them. The tectonic plates are “floating” on top of the partially melted rock and moving around the planet. Think of it as ice floating at the top of your soda. When the continents and plates move it's called continental drift.</a:t>
            </a:r>
            <a:r>
              <a:rPr lang="en-US" dirty="0" smtClean="0"/>
              <a:t/>
            </a:r>
            <a:br>
              <a:rPr lang="en-US" dirty="0" smtClean="0"/>
            </a:br>
            <a:endParaRPr lang="en-US" dirty="0"/>
          </a:p>
        </p:txBody>
      </p:sp>
      <p:pic>
        <p:nvPicPr>
          <p:cNvPr id="29698" name="Picture 2" descr="there are several major plates floating across the surface of the earth"/>
          <p:cNvPicPr>
            <a:picLocks noChangeAspect="1" noChangeArrowheads="1"/>
          </p:cNvPicPr>
          <p:nvPr/>
        </p:nvPicPr>
        <p:blipFill>
          <a:blip r:embed="rId2" cstate="print"/>
          <a:srcRect/>
          <a:stretch>
            <a:fillRect/>
          </a:stretch>
        </p:blipFill>
        <p:spPr bwMode="auto">
          <a:xfrm>
            <a:off x="381000" y="3352800"/>
            <a:ext cx="3124200" cy="31242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9698"/>
                                        </p:tgtEl>
                                        <p:attrNameLst>
                                          <p:attrName>style.visibility</p:attrName>
                                        </p:attrNameLst>
                                      </p:cBhvr>
                                      <p:to>
                                        <p:strVal val="visible"/>
                                      </p:to>
                                    </p:set>
                                    <p:animEffect transition="in" filter="blinds(horizontal)">
                                      <p:cBhvr>
                                        <p:cTn id="34"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15</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dirty="0" smtClean="0"/>
              <a:t>How </a:t>
            </a:r>
            <a:r>
              <a:rPr lang="en-US" dirty="0"/>
              <a:t>does the age of the seafloor sediments change with increasing distance from the ocean ridge?</a:t>
            </a:r>
          </a:p>
          <a:p>
            <a:pPr lvl="0">
              <a:buNone/>
            </a:pPr>
            <a:r>
              <a:rPr lang="en-US" dirty="0" smtClean="0"/>
              <a:t>A.  Age </a:t>
            </a:r>
            <a:r>
              <a:rPr lang="en-US" dirty="0"/>
              <a:t>decreases</a:t>
            </a:r>
          </a:p>
          <a:p>
            <a:pPr lvl="0">
              <a:buNone/>
            </a:pPr>
            <a:r>
              <a:rPr lang="en-US" dirty="0" smtClean="0"/>
              <a:t>B.  Age </a:t>
            </a:r>
            <a:r>
              <a:rPr lang="en-US" dirty="0"/>
              <a:t>increases</a:t>
            </a:r>
          </a:p>
          <a:p>
            <a:pPr lvl="0">
              <a:buNone/>
            </a:pPr>
            <a:r>
              <a:rPr lang="en-US" dirty="0" smtClean="0"/>
              <a:t>C.  Age </a:t>
            </a:r>
            <a:r>
              <a:rPr lang="en-US" dirty="0"/>
              <a:t>varies without a pattern</a:t>
            </a:r>
          </a:p>
          <a:p>
            <a:pPr lvl="0">
              <a:buNone/>
            </a:pPr>
            <a:r>
              <a:rPr lang="en-US" dirty="0" smtClean="0"/>
              <a:t>D.  Age </a:t>
            </a:r>
            <a:r>
              <a:rPr lang="en-US" dirty="0"/>
              <a:t>stays the same</a:t>
            </a:r>
          </a:p>
          <a:p>
            <a:endParaRPr lang="en-US" dirty="0"/>
          </a:p>
        </p:txBody>
      </p:sp>
      <p:sp>
        <p:nvSpPr>
          <p:cNvPr id="4" name="Content Placeholder 3"/>
          <p:cNvSpPr>
            <a:spLocks noGrp="1"/>
          </p:cNvSpPr>
          <p:nvPr>
            <p:ph sz="half" idx="2"/>
          </p:nvPr>
        </p:nvSpPr>
        <p:spPr/>
        <p:txBody>
          <a:bodyPr>
            <a:normAutofit fontScale="70000" lnSpcReduction="20000"/>
          </a:bodyPr>
          <a:lstStyle/>
          <a:p>
            <a:pPr>
              <a:buNone/>
            </a:pPr>
            <a:r>
              <a:rPr lang="en-US" dirty="0"/>
              <a:t>Seafloor spreading states that new ocean crust is formed at ocean ridges and destroyed at deep-sea trenches</a:t>
            </a:r>
            <a:r>
              <a:rPr lang="en-US" dirty="0" smtClean="0"/>
              <a:t>.</a:t>
            </a:r>
          </a:p>
          <a:p>
            <a:pPr>
              <a:buNone/>
            </a:pPr>
            <a:r>
              <a:rPr lang="en-US" b="0" dirty="0" smtClean="0">
                <a:solidFill>
                  <a:schemeClr val="tx1"/>
                </a:solidFill>
              </a:rPr>
              <a:t>Magma is forced toward the crust along an ocean ridge and fills the gap that is created. </a:t>
            </a:r>
          </a:p>
          <a:p>
            <a:pPr>
              <a:buNone/>
            </a:pPr>
            <a:r>
              <a:rPr lang="en-US" dirty="0" smtClean="0"/>
              <a:t>When the magma hardens, a small amount of new ocean floor is added to Earth’s surface. </a:t>
            </a:r>
          </a:p>
          <a:p>
            <a:pPr>
              <a:buNone/>
            </a:pPr>
            <a:r>
              <a:rPr lang="en-US" b="0" dirty="0" smtClean="0">
                <a:solidFill>
                  <a:schemeClr val="tx1"/>
                </a:solidFill>
              </a:rPr>
              <a:t>Each cycle of spreading and the intrusion of magma results in the formation of another small section of ocean floor, which slowly pushes older material away from the ridge. </a:t>
            </a:r>
            <a:endParaRPr lang="en-US" dirty="0"/>
          </a:p>
          <a:p>
            <a:endParaRPr lang="en-US" dirty="0"/>
          </a:p>
        </p:txBody>
      </p:sp>
      <p:pic>
        <p:nvPicPr>
          <p:cNvPr id="5" name="Picture 11" descr="C17-11C"/>
          <p:cNvPicPr>
            <a:picLocks noChangeAspect="1" noChangeArrowheads="1"/>
          </p:cNvPicPr>
          <p:nvPr/>
        </p:nvPicPr>
        <p:blipFill>
          <a:blip r:embed="rId2" cstate="print"/>
          <a:srcRect/>
          <a:stretch>
            <a:fillRect/>
          </a:stretch>
        </p:blipFill>
        <p:spPr bwMode="auto">
          <a:xfrm>
            <a:off x="990600" y="3886200"/>
            <a:ext cx="2616200" cy="2647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linds(horizont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ou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16</a:t>
            </a: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dirty="0"/>
              <a:t>What hypothesis states that the continents were once joined to form a single supercontinent?</a:t>
            </a:r>
          </a:p>
          <a:p>
            <a:pPr lvl="0">
              <a:buNone/>
            </a:pPr>
            <a:r>
              <a:rPr lang="en-US" dirty="0" smtClean="0"/>
              <a:t>A.  Plate </a:t>
            </a:r>
            <a:r>
              <a:rPr lang="en-US" dirty="0"/>
              <a:t>tectonics</a:t>
            </a:r>
          </a:p>
          <a:p>
            <a:pPr lvl="0">
              <a:buNone/>
            </a:pPr>
            <a:r>
              <a:rPr lang="en-US" dirty="0" smtClean="0"/>
              <a:t>B.  Seafloor </a:t>
            </a:r>
            <a:r>
              <a:rPr lang="en-US" dirty="0"/>
              <a:t>spreading</a:t>
            </a:r>
          </a:p>
          <a:p>
            <a:pPr lvl="0">
              <a:buNone/>
            </a:pPr>
            <a:r>
              <a:rPr lang="en-US" dirty="0" smtClean="0"/>
              <a:t>C.  Continental </a:t>
            </a:r>
            <a:r>
              <a:rPr lang="en-US" dirty="0"/>
              <a:t>drift</a:t>
            </a:r>
          </a:p>
          <a:p>
            <a:pPr lvl="0">
              <a:buNone/>
            </a:pPr>
            <a:r>
              <a:rPr lang="en-US" dirty="0" smtClean="0"/>
              <a:t>D.  </a:t>
            </a:r>
            <a:r>
              <a:rPr lang="en-US" dirty="0" err="1" smtClean="0"/>
              <a:t>Paleomagnetism</a:t>
            </a:r>
            <a:endParaRPr lang="en-US" dirty="0"/>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The first time that the idea of moving continents was proposed as a serious scientific hypothesis was in 1912 by a German scientist named </a:t>
            </a:r>
            <a:br>
              <a:rPr lang="en-US" dirty="0"/>
            </a:br>
            <a:r>
              <a:rPr lang="en-US" dirty="0"/>
              <a:t>Alfred Wegener. </a:t>
            </a:r>
          </a:p>
          <a:p>
            <a:r>
              <a:rPr lang="en-US" dirty="0" smtClean="0"/>
              <a:t>Wegener’s hypothesis, continental drift, proposed that Earth’s continents had once been joined as a single landmass.</a:t>
            </a:r>
            <a:endParaRPr lang="en-US" dirty="0"/>
          </a:p>
        </p:txBody>
      </p:sp>
      <p:pic>
        <p:nvPicPr>
          <p:cNvPr id="30722" name="Picture 2" descr="http://www.seafriends.org.nz/oceano/ocean20.gif"/>
          <p:cNvPicPr>
            <a:picLocks noChangeAspect="1" noChangeArrowheads="1"/>
          </p:cNvPicPr>
          <p:nvPr/>
        </p:nvPicPr>
        <p:blipFill>
          <a:blip r:embed="rId2" cstate="print"/>
          <a:srcRect/>
          <a:stretch>
            <a:fillRect/>
          </a:stretch>
        </p:blipFill>
        <p:spPr bwMode="auto">
          <a:xfrm>
            <a:off x="685800" y="4561331"/>
            <a:ext cx="3352800" cy="22966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0722"/>
                                        </p:tgtEl>
                                        <p:attrNameLst>
                                          <p:attrName>style.visibility</p:attrName>
                                        </p:attrNameLst>
                                      </p:cBhvr>
                                      <p:to>
                                        <p:strVal val="visible"/>
                                      </p:to>
                                    </p:set>
                                    <p:animEffect transition="in" filter="blinds(horizontal)">
                                      <p:cBhvr>
                                        <p:cTn id="34"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17</a:t>
            </a: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dirty="0"/>
              <a:t>A tectonic plate consists of ___________</a:t>
            </a:r>
          </a:p>
          <a:p>
            <a:pPr lvl="0">
              <a:buNone/>
            </a:pPr>
            <a:r>
              <a:rPr lang="en-US" dirty="0" smtClean="0"/>
              <a:t>A.  The </a:t>
            </a:r>
            <a:r>
              <a:rPr lang="en-US" dirty="0"/>
              <a:t>crust and uppermost mantle</a:t>
            </a:r>
          </a:p>
          <a:p>
            <a:pPr lvl="0">
              <a:buNone/>
            </a:pPr>
            <a:r>
              <a:rPr lang="en-US" dirty="0" smtClean="0"/>
              <a:t>B.  The </a:t>
            </a:r>
            <a:r>
              <a:rPr lang="en-US" dirty="0"/>
              <a:t>oceanic and continental crust only</a:t>
            </a:r>
          </a:p>
          <a:p>
            <a:pPr lvl="0">
              <a:buNone/>
            </a:pPr>
            <a:r>
              <a:rPr lang="en-US" dirty="0" smtClean="0"/>
              <a:t>C.  The </a:t>
            </a:r>
            <a:r>
              <a:rPr lang="en-US" dirty="0"/>
              <a:t>crust and entire mantle</a:t>
            </a:r>
          </a:p>
          <a:p>
            <a:pPr lvl="0">
              <a:buNone/>
            </a:pPr>
            <a:r>
              <a:rPr lang="en-US" dirty="0" smtClean="0"/>
              <a:t>D.  The </a:t>
            </a:r>
            <a:r>
              <a:rPr lang="en-US" dirty="0" err="1"/>
              <a:t>asthenosphere</a:t>
            </a:r>
            <a:r>
              <a:rPr lang="en-US" dirty="0"/>
              <a:t> only</a:t>
            </a:r>
          </a:p>
          <a:p>
            <a:pPr>
              <a:buNone/>
            </a:pP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The plates which are part of the lithosphere include the crust and the uppermost mantle, which constitute the hard and rigid outer layer of the Earth.</a:t>
            </a:r>
          </a:p>
          <a:p>
            <a:r>
              <a:rPr lang="en-US" dirty="0" smtClean="0"/>
              <a:t>The lithosphere is underlain by the </a:t>
            </a:r>
            <a:r>
              <a:rPr lang="en-US" dirty="0" err="1" smtClean="0"/>
              <a:t>asthenosphere</a:t>
            </a:r>
            <a:r>
              <a:rPr lang="en-US" dirty="0" smtClean="0"/>
              <a:t>, the weaker, hotter, and deeper part of the upper mantle.</a:t>
            </a:r>
            <a:endParaRPr lang="en-US" dirty="0"/>
          </a:p>
        </p:txBody>
      </p:sp>
      <p:pic>
        <p:nvPicPr>
          <p:cNvPr id="32770" name="Picture 2" descr="http://www.physicalgeography.net/fundamentals/images/lithosphere.gif"/>
          <p:cNvPicPr>
            <a:picLocks noChangeAspect="1" noChangeArrowheads="1"/>
          </p:cNvPicPr>
          <p:nvPr/>
        </p:nvPicPr>
        <p:blipFill>
          <a:blip r:embed="rId3" cstate="print"/>
          <a:srcRect/>
          <a:stretch>
            <a:fillRect/>
          </a:stretch>
        </p:blipFill>
        <p:spPr bwMode="auto">
          <a:xfrm>
            <a:off x="228600" y="3048000"/>
            <a:ext cx="4332543" cy="2371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2770"/>
                                        </p:tgtEl>
                                        <p:attrNameLst>
                                          <p:attrName>style.visibility</p:attrName>
                                        </p:attrNameLst>
                                      </p:cBhvr>
                                      <p:to>
                                        <p:strVal val="visible"/>
                                      </p:to>
                                    </p:set>
                                    <p:animEffect transition="in" filter="blinds(horizontal)">
                                      <p:cBhvr>
                                        <p:cTn id="34"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18</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dirty="0" smtClean="0"/>
              <a:t>New </a:t>
            </a:r>
            <a:r>
              <a:rPr lang="en-US" dirty="0"/>
              <a:t>ocean crust is formed at ______.</a:t>
            </a:r>
          </a:p>
          <a:p>
            <a:pPr lvl="0">
              <a:buNone/>
            </a:pPr>
            <a:r>
              <a:rPr lang="en-US" dirty="0" smtClean="0"/>
              <a:t>A.  Divergent </a:t>
            </a:r>
            <a:r>
              <a:rPr lang="en-US" dirty="0"/>
              <a:t>boundaries</a:t>
            </a:r>
          </a:p>
          <a:p>
            <a:pPr lvl="0">
              <a:buNone/>
            </a:pPr>
            <a:r>
              <a:rPr lang="en-US" dirty="0" smtClean="0"/>
              <a:t>B.  Convergent </a:t>
            </a:r>
            <a:r>
              <a:rPr lang="en-US" dirty="0"/>
              <a:t>boundaries</a:t>
            </a:r>
          </a:p>
          <a:p>
            <a:pPr lvl="0">
              <a:buNone/>
            </a:pPr>
            <a:r>
              <a:rPr lang="en-US" dirty="0" smtClean="0"/>
              <a:t>C.  Continental </a:t>
            </a:r>
            <a:r>
              <a:rPr lang="en-US" dirty="0"/>
              <a:t>volcanic arcs</a:t>
            </a:r>
          </a:p>
          <a:p>
            <a:pPr lvl="0">
              <a:buNone/>
            </a:pPr>
            <a:r>
              <a:rPr lang="en-US" dirty="0" smtClean="0"/>
              <a:t>D.  Transform </a:t>
            </a:r>
            <a:r>
              <a:rPr lang="en-US" dirty="0"/>
              <a:t>fault boundaries</a:t>
            </a:r>
          </a:p>
          <a:p>
            <a:endParaRPr lang="en-US" dirty="0"/>
          </a:p>
        </p:txBody>
      </p:sp>
      <p:sp>
        <p:nvSpPr>
          <p:cNvPr id="7" name="Content Placeholder 3"/>
          <p:cNvSpPr>
            <a:spLocks noGrp="1"/>
          </p:cNvSpPr>
          <p:nvPr>
            <p:ph sz="half" idx="2"/>
          </p:nvPr>
        </p:nvSpPr>
        <p:spPr/>
        <p:txBody>
          <a:bodyPr>
            <a:normAutofit fontScale="70000" lnSpcReduction="20000"/>
          </a:bodyPr>
          <a:lstStyle/>
          <a:p>
            <a:pPr>
              <a:buNone/>
            </a:pPr>
            <a:r>
              <a:rPr lang="en-US" dirty="0"/>
              <a:t>Seafloor spreading states that new ocean crust is formed at ocean ridges and destroyed at deep-sea trenches</a:t>
            </a:r>
            <a:r>
              <a:rPr lang="en-US" dirty="0" smtClean="0"/>
              <a:t>.</a:t>
            </a:r>
          </a:p>
          <a:p>
            <a:pPr>
              <a:buNone/>
            </a:pPr>
            <a:r>
              <a:rPr lang="en-US" b="0" dirty="0" smtClean="0">
                <a:solidFill>
                  <a:schemeClr val="tx1"/>
                </a:solidFill>
              </a:rPr>
              <a:t>Magma is forced toward the crust along an ocean ridge and fills the gap that is created. </a:t>
            </a:r>
          </a:p>
          <a:p>
            <a:pPr>
              <a:buNone/>
            </a:pPr>
            <a:r>
              <a:rPr lang="en-US" dirty="0" smtClean="0"/>
              <a:t>When the magma hardens, a small amount of new ocean floor is added to Earth’s surface.</a:t>
            </a:r>
          </a:p>
          <a:p>
            <a:pPr>
              <a:buNone/>
            </a:pPr>
            <a:r>
              <a:rPr lang="en-US" dirty="0" smtClean="0"/>
              <a:t>Divergent boundaries</a:t>
            </a:r>
            <a:r>
              <a:rPr lang="en-US" b="0" dirty="0" smtClean="0"/>
              <a:t> </a:t>
            </a:r>
            <a:r>
              <a:rPr lang="en-US" b="0" dirty="0" smtClean="0">
                <a:solidFill>
                  <a:schemeClr val="tx1"/>
                </a:solidFill>
              </a:rPr>
              <a:t>are places where two tectonic plates are moving apart such as that found along ocean ridge as the sea floor spreads in both directions.</a:t>
            </a:r>
            <a:endParaRPr lang="en-US" dirty="0" smtClean="0"/>
          </a:p>
        </p:txBody>
      </p:sp>
      <p:pic>
        <p:nvPicPr>
          <p:cNvPr id="8" name="Picture 16" descr="C17-13"/>
          <p:cNvPicPr>
            <a:picLocks noChangeAspect="1" noChangeArrowheads="1"/>
          </p:cNvPicPr>
          <p:nvPr/>
        </p:nvPicPr>
        <p:blipFill>
          <a:blip r:embed="rId2" cstate="print"/>
          <a:srcRect/>
          <a:stretch>
            <a:fillRect/>
          </a:stretch>
        </p:blipFill>
        <p:spPr bwMode="auto">
          <a:xfrm>
            <a:off x="0" y="3810000"/>
            <a:ext cx="4430712" cy="2436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blinds(horizontal)">
                                      <p:cBhvr>
                                        <p:cTn id="26" dur="500"/>
                                        <p:tgtEl>
                                          <p:spTgt spid="7">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blinds(horizontal)">
                                      <p:cBhvr>
                                        <p:cTn id="29" dur="500"/>
                                        <p:tgtEl>
                                          <p:spTgt spid="7">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linds(horizontal)">
                                      <p:cBhvr>
                                        <p:cTn id="32" dur="500"/>
                                        <p:tgtEl>
                                          <p:spTgt spid="7">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blinds(horizontal)">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ox(ou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 1</a:t>
            </a:r>
            <a:endParaRPr lang="en-US" dirty="0"/>
          </a:p>
        </p:txBody>
      </p:sp>
      <p:sp>
        <p:nvSpPr>
          <p:cNvPr id="5" name="Content Placeholder 4"/>
          <p:cNvSpPr>
            <a:spLocks noGrp="1"/>
          </p:cNvSpPr>
          <p:nvPr>
            <p:ph sz="half" idx="1"/>
          </p:nvPr>
        </p:nvSpPr>
        <p:spPr/>
        <p:txBody>
          <a:bodyPr>
            <a:normAutofit fontScale="85000" lnSpcReduction="20000"/>
          </a:bodyPr>
          <a:lstStyle/>
          <a:p>
            <a:pPr>
              <a:buNone/>
            </a:pPr>
            <a:r>
              <a:rPr lang="en-US" dirty="0"/>
              <a:t>The order of layers of the Earth from the surface to the center is:</a:t>
            </a:r>
          </a:p>
          <a:p>
            <a:pPr lvl="0">
              <a:buNone/>
            </a:pPr>
            <a:r>
              <a:rPr lang="en-US" dirty="0" smtClean="0"/>
              <a:t>A.  Lithosphere</a:t>
            </a:r>
            <a:r>
              <a:rPr lang="en-US" dirty="0"/>
              <a:t>, </a:t>
            </a:r>
            <a:r>
              <a:rPr lang="en-US" dirty="0" err="1"/>
              <a:t>asthenosphere</a:t>
            </a:r>
            <a:r>
              <a:rPr lang="en-US" dirty="0"/>
              <a:t>, outer core, inner core</a:t>
            </a:r>
          </a:p>
          <a:p>
            <a:pPr lvl="0">
              <a:buNone/>
            </a:pPr>
            <a:r>
              <a:rPr lang="en-US" dirty="0" smtClean="0"/>
              <a:t>B.  Lithosphere</a:t>
            </a:r>
            <a:r>
              <a:rPr lang="en-US" dirty="0"/>
              <a:t>, </a:t>
            </a:r>
            <a:r>
              <a:rPr lang="en-US" dirty="0" err="1"/>
              <a:t>asthenosphere</a:t>
            </a:r>
            <a:r>
              <a:rPr lang="en-US" dirty="0"/>
              <a:t>, inner core, outer core</a:t>
            </a:r>
          </a:p>
          <a:p>
            <a:pPr lvl="0">
              <a:buNone/>
            </a:pPr>
            <a:r>
              <a:rPr lang="en-US" dirty="0" smtClean="0"/>
              <a:t>C.  Outer </a:t>
            </a:r>
            <a:r>
              <a:rPr lang="en-US" dirty="0"/>
              <a:t>core, inner core, lithosphere, </a:t>
            </a:r>
            <a:r>
              <a:rPr lang="en-US" dirty="0" err="1"/>
              <a:t>asthenosphere</a:t>
            </a:r>
            <a:endParaRPr lang="en-US" dirty="0"/>
          </a:p>
          <a:p>
            <a:pPr lvl="0">
              <a:buNone/>
            </a:pPr>
            <a:r>
              <a:rPr lang="en-US" dirty="0" smtClean="0"/>
              <a:t>D.  </a:t>
            </a:r>
            <a:r>
              <a:rPr lang="en-US" dirty="0" err="1" smtClean="0"/>
              <a:t>Asthenosphere</a:t>
            </a:r>
            <a:r>
              <a:rPr lang="en-US" dirty="0"/>
              <a:t>, lithosphere, outer core, inner core</a:t>
            </a:r>
          </a:p>
          <a:p>
            <a:endParaRPr lang="en-US" dirty="0"/>
          </a:p>
        </p:txBody>
      </p:sp>
      <p:pic>
        <p:nvPicPr>
          <p:cNvPr id="10242" name="Picture 2" descr="http://oceansjsu.com/images/exp5_interior_earth.gif"/>
          <p:cNvPicPr>
            <a:picLocks noGrp="1" noChangeAspect="1" noChangeArrowheads="1"/>
          </p:cNvPicPr>
          <p:nvPr>
            <p:ph sz="half" idx="2"/>
          </p:nvPr>
        </p:nvPicPr>
        <p:blipFill>
          <a:blip r:embed="rId2" cstate="print"/>
          <a:srcRect/>
          <a:stretch>
            <a:fillRect/>
          </a:stretch>
        </p:blipFill>
        <p:spPr bwMode="auto">
          <a:xfrm>
            <a:off x="4328352" y="2209800"/>
            <a:ext cx="4815648" cy="3200400"/>
          </a:xfrm>
          <a:prstGeom prst="rect">
            <a:avLst/>
          </a:prstGeom>
          <a:noFill/>
        </p:spPr>
      </p:pic>
      <p:sp>
        <p:nvSpPr>
          <p:cNvPr id="8" name="TextBox 7"/>
          <p:cNvSpPr txBox="1"/>
          <p:nvPr/>
        </p:nvSpPr>
        <p:spPr>
          <a:xfrm>
            <a:off x="3962400" y="5638800"/>
            <a:ext cx="5181600" cy="1200329"/>
          </a:xfrm>
          <a:prstGeom prst="rect">
            <a:avLst/>
          </a:prstGeom>
          <a:noFill/>
        </p:spPr>
        <p:txBody>
          <a:bodyPr wrap="square" rtlCol="0">
            <a:spAutoFit/>
          </a:bodyPr>
          <a:lstStyle/>
          <a:p>
            <a:r>
              <a:rPr lang="en-US" dirty="0" smtClean="0"/>
              <a:t>The mantle not included in the choices to the left changes from a solid at the upper most part in the lithosphere to partially melted in the </a:t>
            </a:r>
            <a:r>
              <a:rPr lang="en-US" dirty="0" err="1" smtClean="0"/>
              <a:t>athenosphere</a:t>
            </a:r>
            <a:r>
              <a:rPr lang="en-US" dirty="0" smtClean="0"/>
              <a:t> to solid again before the outer liquid core.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42"/>
                                        </p:tgtEl>
                                        <p:attrNameLst>
                                          <p:attrName>style.visibility</p:attrName>
                                        </p:attrNameLst>
                                      </p:cBhvr>
                                      <p:to>
                                        <p:strVal val="visible"/>
                                      </p:to>
                                    </p:set>
                                    <p:animEffect transition="in" filter="blinds(horizontal)">
                                      <p:cBhvr>
                                        <p:cTn id="26" dur="500"/>
                                        <p:tgtEl>
                                          <p:spTgt spid="1024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19</a:t>
            </a:r>
            <a:endParaRPr lang="en-US" dirty="0"/>
          </a:p>
        </p:txBody>
      </p:sp>
      <p:sp>
        <p:nvSpPr>
          <p:cNvPr id="3" name="Content Placeholder 2"/>
          <p:cNvSpPr>
            <a:spLocks noGrp="1"/>
          </p:cNvSpPr>
          <p:nvPr>
            <p:ph sz="half" idx="1"/>
          </p:nvPr>
        </p:nvSpPr>
        <p:spPr>
          <a:xfrm>
            <a:off x="457200" y="1295400"/>
            <a:ext cx="4038600" cy="5334000"/>
          </a:xfrm>
        </p:spPr>
        <p:txBody>
          <a:bodyPr>
            <a:normAutofit fontScale="92500" lnSpcReduction="20000"/>
          </a:bodyPr>
          <a:lstStyle/>
          <a:p>
            <a:pPr>
              <a:buNone/>
            </a:pPr>
            <a:r>
              <a:rPr lang="en-US" b="1" dirty="0" smtClean="0"/>
              <a:t>The diagram below shows the direction of plate movement along the mid-ocean ridge.</a:t>
            </a:r>
            <a:br>
              <a:rPr lang="en-US" b="1" dirty="0" smtClean="0"/>
            </a:br>
            <a:r>
              <a:rPr lang="en-US" b="1" dirty="0" smtClean="0"/>
              <a:t/>
            </a:r>
            <a:br>
              <a:rPr lang="en-US" b="1" dirty="0" smtClean="0"/>
            </a:br>
            <a:endParaRPr lang="en-US" dirty="0" smtClean="0"/>
          </a:p>
          <a:p>
            <a:endParaRPr lang="en-US" b="1" dirty="0" smtClean="0"/>
          </a:p>
          <a:p>
            <a:endParaRPr lang="en-US" b="1" dirty="0" smtClean="0"/>
          </a:p>
          <a:p>
            <a:endParaRPr lang="en-US" b="1" dirty="0" smtClean="0"/>
          </a:p>
          <a:p>
            <a:pPr>
              <a:buNone/>
            </a:pPr>
            <a:r>
              <a:rPr lang="en-US" b="1" dirty="0" smtClean="0"/>
              <a:t>Which </a:t>
            </a:r>
            <a:r>
              <a:rPr lang="en-US" b="1" dirty="0" smtClean="0"/>
              <a:t>set of arrows best shows the convection currents associated with the formation of a mid-ocean ridge? </a:t>
            </a:r>
            <a:endParaRPr lang="en-US" dirty="0" smtClean="0"/>
          </a:p>
        </p:txBody>
      </p:sp>
      <p:sp>
        <p:nvSpPr>
          <p:cNvPr id="4" name="Content Placeholder 3"/>
          <p:cNvSpPr>
            <a:spLocks noGrp="1"/>
          </p:cNvSpPr>
          <p:nvPr>
            <p:ph sz="half" idx="2"/>
          </p:nvPr>
        </p:nvSpPr>
        <p:spPr>
          <a:xfrm>
            <a:off x="4648200" y="1600200"/>
            <a:ext cx="4038600" cy="5257800"/>
          </a:xfrm>
        </p:spPr>
        <p:txBody>
          <a:bodyPr>
            <a:normAutofit fontScale="92500" lnSpcReduction="20000"/>
          </a:bodyPr>
          <a:lstStyle/>
          <a:p>
            <a:pPr>
              <a:buNone/>
            </a:pPr>
            <a:r>
              <a:rPr lang="en-US" dirty="0" smtClean="0"/>
              <a:t>A.</a:t>
            </a:r>
          </a:p>
          <a:p>
            <a:pPr>
              <a:buNone/>
            </a:pPr>
            <a:endParaRPr lang="en-US" dirty="0" smtClean="0"/>
          </a:p>
          <a:p>
            <a:pPr>
              <a:buNone/>
            </a:pPr>
            <a:endParaRPr lang="en-US" dirty="0" smtClean="0"/>
          </a:p>
          <a:p>
            <a:pPr>
              <a:buNone/>
            </a:pPr>
            <a:r>
              <a:rPr lang="en-US" dirty="0" smtClean="0"/>
              <a:t>B.</a:t>
            </a:r>
          </a:p>
          <a:p>
            <a:pPr>
              <a:buNone/>
            </a:pPr>
            <a:endParaRPr lang="en-US" dirty="0" smtClean="0"/>
          </a:p>
          <a:p>
            <a:pPr>
              <a:buNone/>
            </a:pPr>
            <a:endParaRPr lang="en-US" dirty="0" smtClean="0"/>
          </a:p>
          <a:p>
            <a:pPr>
              <a:buNone/>
            </a:pPr>
            <a:r>
              <a:rPr lang="en-US" dirty="0" smtClean="0"/>
              <a:t>C.</a:t>
            </a:r>
          </a:p>
          <a:p>
            <a:pPr>
              <a:buNone/>
            </a:pPr>
            <a:endParaRPr lang="en-US" dirty="0" smtClean="0"/>
          </a:p>
          <a:p>
            <a:pPr>
              <a:buNone/>
            </a:pPr>
            <a:endParaRPr lang="en-US" dirty="0" smtClean="0"/>
          </a:p>
          <a:p>
            <a:pPr>
              <a:buNone/>
            </a:pPr>
            <a:r>
              <a:rPr lang="en-US" dirty="0" smtClean="0"/>
              <a:t>D.    </a:t>
            </a:r>
            <a:r>
              <a:rPr lang="en-US" dirty="0" smtClean="0"/>
              <a:t>  </a:t>
            </a:r>
            <a:endParaRPr lang="en-US" dirty="0"/>
          </a:p>
        </p:txBody>
      </p:sp>
      <p:pic>
        <p:nvPicPr>
          <p:cNvPr id="6" name="Picture 5" descr="I269430_31"/>
          <p:cNvPicPr/>
          <p:nvPr/>
        </p:nvPicPr>
        <p:blipFill>
          <a:blip r:embed="rId2" cstate="print"/>
          <a:srcRect/>
          <a:stretch>
            <a:fillRect/>
          </a:stretch>
        </p:blipFill>
        <p:spPr bwMode="auto">
          <a:xfrm>
            <a:off x="609600" y="2667000"/>
            <a:ext cx="3276600" cy="1600200"/>
          </a:xfrm>
          <a:prstGeom prst="rect">
            <a:avLst/>
          </a:prstGeom>
          <a:noFill/>
          <a:ln w="9525">
            <a:noFill/>
            <a:miter lim="800000"/>
            <a:headEnd/>
            <a:tailEnd/>
          </a:ln>
        </p:spPr>
      </p:pic>
      <p:pic>
        <p:nvPicPr>
          <p:cNvPr id="7" name="Picture 6" descr="I269430_32"/>
          <p:cNvPicPr/>
          <p:nvPr/>
        </p:nvPicPr>
        <p:blipFill>
          <a:blip r:embed="rId3" cstate="print"/>
          <a:srcRect/>
          <a:stretch>
            <a:fillRect/>
          </a:stretch>
        </p:blipFill>
        <p:spPr bwMode="auto">
          <a:xfrm>
            <a:off x="5181600" y="1524000"/>
            <a:ext cx="1155700" cy="897255"/>
          </a:xfrm>
          <a:prstGeom prst="rect">
            <a:avLst/>
          </a:prstGeom>
          <a:noFill/>
          <a:ln w="9525">
            <a:noFill/>
            <a:miter lim="800000"/>
            <a:headEnd/>
            <a:tailEnd/>
          </a:ln>
        </p:spPr>
      </p:pic>
      <p:pic>
        <p:nvPicPr>
          <p:cNvPr id="8" name="Picture 7" descr="I269430_33"/>
          <p:cNvPicPr/>
          <p:nvPr/>
        </p:nvPicPr>
        <p:blipFill>
          <a:blip r:embed="rId4" cstate="print"/>
          <a:srcRect/>
          <a:stretch>
            <a:fillRect/>
          </a:stretch>
        </p:blipFill>
        <p:spPr bwMode="auto">
          <a:xfrm>
            <a:off x="5181600" y="2667000"/>
            <a:ext cx="1155700" cy="897255"/>
          </a:xfrm>
          <a:prstGeom prst="rect">
            <a:avLst/>
          </a:prstGeom>
          <a:noFill/>
          <a:ln w="9525">
            <a:noFill/>
            <a:miter lim="800000"/>
            <a:headEnd/>
            <a:tailEnd/>
          </a:ln>
        </p:spPr>
      </p:pic>
      <p:pic>
        <p:nvPicPr>
          <p:cNvPr id="9" name="Picture 8" descr="I269430_34"/>
          <p:cNvPicPr/>
          <p:nvPr/>
        </p:nvPicPr>
        <p:blipFill>
          <a:blip r:embed="rId5" cstate="print"/>
          <a:srcRect/>
          <a:stretch>
            <a:fillRect/>
          </a:stretch>
        </p:blipFill>
        <p:spPr bwMode="auto">
          <a:xfrm>
            <a:off x="5181600" y="3733800"/>
            <a:ext cx="1155700" cy="897255"/>
          </a:xfrm>
          <a:prstGeom prst="rect">
            <a:avLst/>
          </a:prstGeom>
          <a:noFill/>
          <a:ln w="9525">
            <a:noFill/>
            <a:miter lim="800000"/>
            <a:headEnd/>
            <a:tailEnd/>
          </a:ln>
        </p:spPr>
      </p:pic>
      <p:pic>
        <p:nvPicPr>
          <p:cNvPr id="10" name="Picture 9" descr="I269430_35"/>
          <p:cNvPicPr/>
          <p:nvPr/>
        </p:nvPicPr>
        <p:blipFill>
          <a:blip r:embed="rId6" cstate="print"/>
          <a:srcRect/>
          <a:stretch>
            <a:fillRect/>
          </a:stretch>
        </p:blipFill>
        <p:spPr bwMode="auto">
          <a:xfrm>
            <a:off x="5181600" y="4953000"/>
            <a:ext cx="1155700" cy="897255"/>
          </a:xfrm>
          <a:prstGeom prst="rect">
            <a:avLst/>
          </a:prstGeom>
          <a:noFill/>
          <a:ln w="9525">
            <a:noFill/>
            <a:miter lim="800000"/>
            <a:headEnd/>
            <a:tailEnd/>
          </a:ln>
        </p:spPr>
      </p:pic>
      <p:sp>
        <p:nvSpPr>
          <p:cNvPr id="11" name="TextBox 10"/>
          <p:cNvSpPr txBox="1"/>
          <p:nvPr/>
        </p:nvSpPr>
        <p:spPr>
          <a:xfrm>
            <a:off x="6781800" y="4800600"/>
            <a:ext cx="2133600" cy="923330"/>
          </a:xfrm>
          <a:prstGeom prst="rect">
            <a:avLst/>
          </a:prstGeom>
          <a:noFill/>
        </p:spPr>
        <p:txBody>
          <a:bodyPr wrap="square" rtlCol="0">
            <a:spAutoFit/>
          </a:bodyPr>
          <a:lstStyle/>
          <a:p>
            <a:r>
              <a:rPr lang="en-US" dirty="0" smtClean="0"/>
              <a:t>Info on next slide to help you answer the question.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19</a:t>
            </a:r>
            <a:endParaRPr lang="en-US" dirty="0"/>
          </a:p>
        </p:txBody>
      </p:sp>
      <p:sp>
        <p:nvSpPr>
          <p:cNvPr id="3" name="Content Placeholder 2"/>
          <p:cNvSpPr>
            <a:spLocks noGrp="1"/>
          </p:cNvSpPr>
          <p:nvPr>
            <p:ph sz="half" idx="1"/>
          </p:nvPr>
        </p:nvSpPr>
        <p:spPr>
          <a:xfrm>
            <a:off x="228600" y="1447800"/>
            <a:ext cx="4038600" cy="5181600"/>
          </a:xfrm>
        </p:spPr>
        <p:txBody>
          <a:bodyPr>
            <a:normAutofit fontScale="62500" lnSpcReduction="20000"/>
          </a:bodyPr>
          <a:lstStyle/>
          <a:p>
            <a:r>
              <a:rPr lang="en-US" dirty="0" smtClean="0"/>
              <a:t>Convection is the transfer of thermal energy by the movement of heated matter (usually fluids even partially melted rock).</a:t>
            </a:r>
          </a:p>
          <a:p>
            <a:r>
              <a:rPr lang="en-US" dirty="0" smtClean="0"/>
              <a:t>There is constant heat and radiation given off from the center of the Earth. That energy is what constantly heats the rocks and partially melts and deforms them.  As they are heated they become less dense and rise.  As they cool near the surface they sink forming loops that drive push and pull </a:t>
            </a:r>
            <a:r>
              <a:rPr lang="en-US" dirty="0" smtClean="0"/>
              <a:t>movements of the tectonic plates.</a:t>
            </a:r>
            <a:endParaRPr lang="en-US" dirty="0" smtClean="0"/>
          </a:p>
          <a:p>
            <a:r>
              <a:rPr lang="en-US" dirty="0" smtClean="0"/>
              <a:t>Even think of hot air coming off a heater rising to the ceiling and then cooling to fall back to the floor</a:t>
            </a:r>
            <a:r>
              <a:rPr lang="en-US" dirty="0" smtClean="0"/>
              <a:t>.  The only difference is your have two of these “cells” or heating and cooling loops, just think about how the motion would work to split the plates apart.</a:t>
            </a:r>
            <a:endParaRPr lang="en-US" dirty="0" smtClean="0"/>
          </a:p>
          <a:p>
            <a:endParaRPr lang="en-US" dirty="0"/>
          </a:p>
        </p:txBody>
      </p:sp>
      <p:pic>
        <p:nvPicPr>
          <p:cNvPr id="5" name="Picture 2" descr="http://www.eeb.ucla.edu/test/faculty/nezlin/Lecture1/Fig0803.jpg"/>
          <p:cNvPicPr>
            <a:picLocks noGrp="1" noChangeAspect="1" noChangeArrowheads="1"/>
          </p:cNvPicPr>
          <p:nvPr>
            <p:ph sz="half" idx="2"/>
          </p:nvPr>
        </p:nvPicPr>
        <p:blipFill>
          <a:blip r:embed="rId2" cstate="print"/>
          <a:srcRect/>
          <a:stretch>
            <a:fillRect/>
          </a:stretch>
        </p:blipFill>
        <p:spPr bwMode="auto">
          <a:xfrm>
            <a:off x="4800600" y="1295400"/>
            <a:ext cx="3812458" cy="2514600"/>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953000" y="3886200"/>
            <a:ext cx="3419475"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20</a:t>
            </a:r>
            <a:endParaRPr lang="en-US" dirty="0"/>
          </a:p>
        </p:txBody>
      </p:sp>
      <p:sp>
        <p:nvSpPr>
          <p:cNvPr id="3" name="Content Placeholder 2"/>
          <p:cNvSpPr>
            <a:spLocks noGrp="1"/>
          </p:cNvSpPr>
          <p:nvPr>
            <p:ph sz="half" idx="1"/>
          </p:nvPr>
        </p:nvSpPr>
        <p:spPr/>
        <p:txBody>
          <a:bodyPr>
            <a:normAutofit fontScale="85000" lnSpcReduction="20000"/>
          </a:bodyPr>
          <a:lstStyle/>
          <a:p>
            <a:pPr>
              <a:buNone/>
            </a:pPr>
            <a:r>
              <a:rPr lang="en-US" dirty="0"/>
              <a:t>The supercontinent in the continental drift hypothesis was called</a:t>
            </a:r>
            <a:r>
              <a:rPr lang="en-US" dirty="0" smtClean="0"/>
              <a:t>____________.</a:t>
            </a:r>
          </a:p>
          <a:p>
            <a:pPr marL="514350" lvl="0" indent="-514350">
              <a:buFont typeface="+mj-lt"/>
              <a:buAutoNum type="alphaUcPeriod"/>
            </a:pPr>
            <a:r>
              <a:rPr lang="en-US" dirty="0" err="1"/>
              <a:t>Panthalassa</a:t>
            </a:r>
            <a:endParaRPr lang="en-US" dirty="0"/>
          </a:p>
          <a:p>
            <a:pPr marL="514350" lvl="0" indent="-514350">
              <a:buFont typeface="+mj-lt"/>
              <a:buAutoNum type="alphaUcPeriod"/>
            </a:pPr>
            <a:r>
              <a:rPr lang="en-US" dirty="0"/>
              <a:t>Pangaea</a:t>
            </a:r>
          </a:p>
          <a:p>
            <a:pPr marL="514350" lvl="0" indent="-514350">
              <a:buFont typeface="+mj-lt"/>
              <a:buAutoNum type="alphaUcPeriod"/>
            </a:pPr>
            <a:r>
              <a:rPr lang="en-US" dirty="0" err="1"/>
              <a:t>Mesosaurus</a:t>
            </a:r>
            <a:endParaRPr lang="en-US" dirty="0"/>
          </a:p>
          <a:p>
            <a:pPr marL="514350" lvl="0" indent="-514350">
              <a:buFont typeface="+mj-lt"/>
              <a:buAutoNum type="alphaUcPeriod"/>
            </a:pPr>
            <a:r>
              <a:rPr lang="en-US" dirty="0"/>
              <a:t>Africa</a:t>
            </a:r>
          </a:p>
          <a:p>
            <a:pPr>
              <a:buNone/>
            </a:pPr>
            <a:endParaRPr lang="en-US" dirty="0"/>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Wegener’s hypothesis, </a:t>
            </a:r>
            <a:r>
              <a:rPr lang="en-US" b="1" dirty="0" smtClean="0"/>
              <a:t>continental drift</a:t>
            </a:r>
            <a:r>
              <a:rPr lang="en-US" dirty="0" smtClean="0"/>
              <a:t>, proposed that Earth’s continents had once been joined as a single landmass. </a:t>
            </a:r>
          </a:p>
          <a:p>
            <a:pPr marL="346075" indent="-346075">
              <a:lnSpc>
                <a:spcPct val="90000"/>
              </a:lnSpc>
              <a:spcAft>
                <a:spcPct val="20000"/>
              </a:spcAft>
              <a:buFontTx/>
              <a:buChar char="•"/>
            </a:pPr>
            <a:r>
              <a:rPr lang="en-US" dirty="0"/>
              <a:t>Wegener proposed that Pangaea</a:t>
            </a:r>
            <a:r>
              <a:rPr lang="en-US" dirty="0">
                <a:solidFill>
                  <a:srgbClr val="0051A4"/>
                </a:solidFill>
              </a:rPr>
              <a:t> </a:t>
            </a:r>
            <a:r>
              <a:rPr lang="en-US" dirty="0"/>
              <a:t>began to break apart about 200 million years ago and that the continents had continued to slowly move to their present positions.</a:t>
            </a:r>
          </a:p>
          <a:p>
            <a:pPr marL="346075" indent="-346075">
              <a:lnSpc>
                <a:spcPct val="90000"/>
              </a:lnSpc>
              <a:spcAft>
                <a:spcPct val="20000"/>
              </a:spcAft>
              <a:buFontTx/>
              <a:buChar char="•"/>
            </a:pPr>
            <a:r>
              <a:rPr lang="en-US" dirty="0"/>
              <a:t>Pangaea, a Greek word that means “all the earth,” refers to the combined landmass.  </a:t>
            </a:r>
          </a:p>
          <a:p>
            <a:endParaRPr lang="en-US" dirty="0"/>
          </a:p>
        </p:txBody>
      </p:sp>
      <p:pic>
        <p:nvPicPr>
          <p:cNvPr id="37890" name="Picture 2" descr="http://www.isgs.uiuc.edu/maps-data-pub/publications/geobits/graphics/pangea-250.gif"/>
          <p:cNvPicPr>
            <a:picLocks noChangeAspect="1" noChangeArrowheads="1"/>
          </p:cNvPicPr>
          <p:nvPr/>
        </p:nvPicPr>
        <p:blipFill>
          <a:blip r:embed="rId2" cstate="print"/>
          <a:srcRect/>
          <a:stretch>
            <a:fillRect/>
          </a:stretch>
        </p:blipFill>
        <p:spPr bwMode="auto">
          <a:xfrm>
            <a:off x="762000" y="4343400"/>
            <a:ext cx="3048000"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7890"/>
                                        </p:tgtEl>
                                        <p:attrNameLst>
                                          <p:attrName>style.visibility</p:attrName>
                                        </p:attrNameLst>
                                      </p:cBhvr>
                                      <p:to>
                                        <p:strVal val="visible"/>
                                      </p:to>
                                    </p:set>
                                    <p:animEffect transition="in" filter="blinds(horizontal)">
                                      <p:cBhvr>
                                        <p:cTn id="3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21</a:t>
            </a:r>
            <a:endParaRPr lang="en-US" dirty="0"/>
          </a:p>
        </p:txBody>
      </p:sp>
      <p:sp>
        <p:nvSpPr>
          <p:cNvPr id="3" name="Content Placeholder 2"/>
          <p:cNvSpPr>
            <a:spLocks noGrp="1"/>
          </p:cNvSpPr>
          <p:nvPr>
            <p:ph sz="half" idx="1"/>
          </p:nvPr>
        </p:nvSpPr>
        <p:spPr/>
        <p:txBody>
          <a:bodyPr>
            <a:normAutofit fontScale="77500" lnSpcReduction="20000"/>
          </a:bodyPr>
          <a:lstStyle/>
          <a:p>
            <a:pPr>
              <a:buNone/>
            </a:pPr>
            <a:r>
              <a:rPr lang="en-US" dirty="0" smtClean="0"/>
              <a:t>One </a:t>
            </a:r>
            <a:r>
              <a:rPr lang="en-US" dirty="0"/>
              <a:t>kind of evidence that supports Wegener’s hypothesis is that</a:t>
            </a:r>
            <a:r>
              <a:rPr lang="en-US" dirty="0" smtClean="0"/>
              <a:t>__________.</a:t>
            </a:r>
          </a:p>
          <a:p>
            <a:pPr marL="514350" lvl="0" indent="-514350">
              <a:buFont typeface="+mj-lt"/>
              <a:buAutoNum type="alphaUcPeriod"/>
            </a:pPr>
            <a:r>
              <a:rPr lang="en-US" dirty="0" smtClean="0"/>
              <a:t>The </a:t>
            </a:r>
            <a:r>
              <a:rPr lang="en-US" dirty="0"/>
              <a:t>same magnetic directions exist on different continents</a:t>
            </a:r>
          </a:p>
          <a:p>
            <a:pPr marL="514350" lvl="0" indent="-514350">
              <a:buFont typeface="+mj-lt"/>
              <a:buAutoNum type="alphaUcPeriod"/>
            </a:pPr>
            <a:r>
              <a:rPr lang="en-US" dirty="0"/>
              <a:t>Major rivers on different continents match</a:t>
            </a:r>
          </a:p>
          <a:p>
            <a:pPr marL="514350" lvl="0" indent="-514350">
              <a:buFont typeface="+mj-lt"/>
              <a:buAutoNum type="alphaUcPeriod"/>
            </a:pPr>
            <a:r>
              <a:rPr lang="en-US" dirty="0"/>
              <a:t>Land bridges still exist that connect major continents</a:t>
            </a:r>
          </a:p>
          <a:p>
            <a:pPr marL="514350" lvl="0" indent="-514350">
              <a:buFont typeface="+mj-lt"/>
              <a:buAutoNum type="alphaUcPeriod"/>
            </a:pPr>
            <a:r>
              <a:rPr lang="en-US" dirty="0"/>
              <a:t>Fossils of the same organisms have been found on different continents</a:t>
            </a:r>
          </a:p>
          <a:p>
            <a:endParaRPr lang="en-US" dirty="0"/>
          </a:p>
        </p:txBody>
      </p:sp>
      <p:sp>
        <p:nvSpPr>
          <p:cNvPr id="4" name="Content Placeholder 3"/>
          <p:cNvSpPr>
            <a:spLocks noGrp="1"/>
          </p:cNvSpPr>
          <p:nvPr>
            <p:ph sz="half" idx="2"/>
          </p:nvPr>
        </p:nvSpPr>
        <p:spPr/>
        <p:txBody>
          <a:bodyPr>
            <a:normAutofit fontScale="77500" lnSpcReduction="20000"/>
          </a:bodyPr>
          <a:lstStyle/>
          <a:p>
            <a:pPr marL="346075" indent="-346075">
              <a:lnSpc>
                <a:spcPct val="90000"/>
              </a:lnSpc>
              <a:spcAft>
                <a:spcPct val="20000"/>
              </a:spcAft>
              <a:buFont typeface="Arial" pitchFamily="34" charset="0"/>
              <a:buChar char="–"/>
            </a:pPr>
            <a:r>
              <a:rPr lang="en-US" b="0" dirty="0" smtClean="0">
                <a:solidFill>
                  <a:schemeClr val="tx1"/>
                </a:solidFill>
              </a:rPr>
              <a:t>fossils of several different animals and plants that once lived on land had been found on widely separated continents. </a:t>
            </a:r>
          </a:p>
          <a:p>
            <a:pPr marL="346075" indent="-346075">
              <a:lnSpc>
                <a:spcPct val="90000"/>
              </a:lnSpc>
              <a:spcAft>
                <a:spcPct val="20000"/>
              </a:spcAft>
              <a:buFont typeface="Arial" pitchFamily="34" charset="0"/>
              <a:buChar char="–"/>
            </a:pPr>
            <a:r>
              <a:rPr lang="en-US" b="0" dirty="0" smtClean="0">
                <a:solidFill>
                  <a:schemeClr val="tx1"/>
                </a:solidFill>
              </a:rPr>
              <a:t>Fossils of </a:t>
            </a:r>
            <a:r>
              <a:rPr lang="en-US" b="0" i="1" dirty="0" smtClean="0">
                <a:solidFill>
                  <a:schemeClr val="tx1"/>
                </a:solidFill>
              </a:rPr>
              <a:t>Glossopteris</a:t>
            </a:r>
            <a:r>
              <a:rPr lang="en-US" b="0" dirty="0" smtClean="0">
                <a:solidFill>
                  <a:schemeClr val="tx1"/>
                </a:solidFill>
              </a:rPr>
              <a:t>, a seed fern that resembled low shrubs, have been found on many continents, indicating that the areas had a single climate that was close to the equator. </a:t>
            </a:r>
          </a:p>
          <a:p>
            <a:endParaRPr lang="en-US" dirty="0"/>
          </a:p>
        </p:txBody>
      </p:sp>
      <p:pic>
        <p:nvPicPr>
          <p:cNvPr id="5" name="Picture 7" descr="C17-03"/>
          <p:cNvPicPr>
            <a:picLocks noChangeAspect="1" noChangeArrowheads="1"/>
          </p:cNvPicPr>
          <p:nvPr/>
        </p:nvPicPr>
        <p:blipFill>
          <a:blip r:embed="rId2" cstate="print"/>
          <a:srcRect/>
          <a:stretch>
            <a:fillRect/>
          </a:stretch>
        </p:blipFill>
        <p:spPr bwMode="auto">
          <a:xfrm>
            <a:off x="457200" y="1143000"/>
            <a:ext cx="8001000" cy="4934623"/>
          </a:xfrm>
          <a:prstGeom prst="rect">
            <a:avLst/>
          </a:prstGeom>
          <a:noFill/>
          <a:ln w="9525">
            <a:noFill/>
            <a:miter lim="800000"/>
            <a:headEnd/>
            <a:tailEnd/>
          </a:ln>
        </p:spPr>
      </p:pic>
      <p:sp>
        <p:nvSpPr>
          <p:cNvPr id="6" name="TextBox 5"/>
          <p:cNvSpPr txBox="1"/>
          <p:nvPr/>
        </p:nvSpPr>
        <p:spPr>
          <a:xfrm>
            <a:off x="609600" y="6248400"/>
            <a:ext cx="7772400" cy="646331"/>
          </a:xfrm>
          <a:prstGeom prst="rect">
            <a:avLst/>
          </a:prstGeom>
          <a:noFill/>
        </p:spPr>
        <p:txBody>
          <a:bodyPr wrap="square" rtlCol="0">
            <a:spAutoFit/>
          </a:bodyPr>
          <a:lstStyle/>
          <a:p>
            <a:r>
              <a:rPr lang="en-US" dirty="0" smtClean="0"/>
              <a:t>Notice in the picture plants fossils in Antarctica, how could that be possible in its current location?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ox(ou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22</a:t>
            </a:r>
            <a:endParaRPr lang="en-US" dirty="0"/>
          </a:p>
        </p:txBody>
      </p:sp>
      <p:sp>
        <p:nvSpPr>
          <p:cNvPr id="3" name="Content Placeholder 2"/>
          <p:cNvSpPr>
            <a:spLocks noGrp="1"/>
          </p:cNvSpPr>
          <p:nvPr>
            <p:ph sz="half" idx="1"/>
          </p:nvPr>
        </p:nvSpPr>
        <p:spPr/>
        <p:txBody>
          <a:bodyPr>
            <a:normAutofit fontScale="77500" lnSpcReduction="20000"/>
          </a:bodyPr>
          <a:lstStyle/>
          <a:p>
            <a:pPr>
              <a:buNone/>
            </a:pPr>
            <a:r>
              <a:rPr lang="en-US" dirty="0"/>
              <a:t>What was the main reason Wegener’s continental drift hypothesis was rejected?</a:t>
            </a:r>
          </a:p>
          <a:p>
            <a:pPr marL="514350" lvl="0" indent="-514350">
              <a:buFont typeface="+mj-lt"/>
              <a:buAutoNum type="alphaUcPeriod"/>
            </a:pPr>
            <a:r>
              <a:rPr lang="en-US" dirty="0" smtClean="0"/>
              <a:t>He </a:t>
            </a:r>
            <a:r>
              <a:rPr lang="en-US" dirty="0"/>
              <a:t>could not provide any fossil evidence that a super continent </a:t>
            </a:r>
            <a:r>
              <a:rPr lang="en-US" dirty="0" smtClean="0"/>
              <a:t>existed.</a:t>
            </a:r>
            <a:endParaRPr lang="en-US" dirty="0"/>
          </a:p>
          <a:p>
            <a:pPr marL="514350" lvl="0" indent="-514350">
              <a:buFont typeface="+mj-lt"/>
              <a:buAutoNum type="alphaUcPeriod"/>
            </a:pPr>
            <a:r>
              <a:rPr lang="en-US" dirty="0"/>
              <a:t>He was not well liked by other scientists</a:t>
            </a:r>
          </a:p>
          <a:p>
            <a:pPr marL="514350" lvl="0" indent="-514350">
              <a:buFont typeface="+mj-lt"/>
              <a:buAutoNum type="alphaUcPeriod"/>
            </a:pPr>
            <a:r>
              <a:rPr lang="en-US" dirty="0"/>
              <a:t>He could not provide any climatic evidence.</a:t>
            </a:r>
          </a:p>
          <a:p>
            <a:pPr marL="514350" lvl="0" indent="-514350">
              <a:buFont typeface="+mj-lt"/>
              <a:buAutoNum type="alphaUcPeriod"/>
            </a:pPr>
            <a:r>
              <a:rPr lang="en-US" dirty="0"/>
              <a:t>He could not provide an explanation for why the continents moved</a:t>
            </a:r>
            <a:r>
              <a:rPr lang="en-US" dirty="0" smtClean="0"/>
              <a:t>.</a:t>
            </a:r>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In the early 1900s, most scientists rejected Wegener’s hypothesis of continental drift.</a:t>
            </a:r>
          </a:p>
          <a:p>
            <a:r>
              <a:rPr lang="en-US" dirty="0"/>
              <a:t>Two unanswered questions—what forces could move continents and how continents could move without shattering—were the main reasons that the hypothesis of continental drift was rejected</a:t>
            </a:r>
            <a:r>
              <a:rPr lang="en-US" dirty="0" smtClean="0"/>
              <a:t>.</a:t>
            </a:r>
          </a:p>
          <a:p>
            <a:r>
              <a:rPr lang="en-US" dirty="0" smtClean="0"/>
              <a:t>Later on these questions were answered with the concepts of sea floor spreading.</a:t>
            </a:r>
            <a:endParaRPr lang="en-US" dirty="0"/>
          </a:p>
          <a:p>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dirty="0"/>
              <a:t>The rock of the </a:t>
            </a:r>
            <a:r>
              <a:rPr lang="en-US" dirty="0" err="1"/>
              <a:t>asthenosphere</a:t>
            </a:r>
            <a:r>
              <a:rPr lang="en-US" dirty="0"/>
              <a:t> is</a:t>
            </a:r>
            <a:r>
              <a:rPr lang="en-US" dirty="0" smtClean="0"/>
              <a:t>:</a:t>
            </a:r>
          </a:p>
          <a:p>
            <a:pPr>
              <a:buNone/>
            </a:pPr>
            <a:r>
              <a:rPr lang="en-US" dirty="0"/>
              <a:t>a. </a:t>
            </a:r>
            <a:r>
              <a:rPr lang="en-US" dirty="0" smtClean="0"/>
              <a:t>   solid</a:t>
            </a:r>
            <a:endParaRPr lang="en-US" dirty="0"/>
          </a:p>
          <a:p>
            <a:pPr marL="514350" indent="-514350">
              <a:buAutoNum type="alphaLcPeriod" startAt="2"/>
            </a:pPr>
            <a:r>
              <a:rPr lang="en-US" dirty="0" smtClean="0"/>
              <a:t>there </a:t>
            </a:r>
            <a:r>
              <a:rPr lang="en-US" dirty="0"/>
              <a:t>is no rock</a:t>
            </a:r>
          </a:p>
          <a:p>
            <a:pPr marL="514350" indent="-514350">
              <a:buAutoNum type="alphaLcPeriod" startAt="2"/>
            </a:pPr>
            <a:r>
              <a:rPr lang="en-US" dirty="0" smtClean="0"/>
              <a:t>partially melted</a:t>
            </a:r>
          </a:p>
          <a:p>
            <a:pPr marL="514350" indent="-514350">
              <a:buAutoNum type="alphaLcPeriod" startAt="2"/>
            </a:pPr>
            <a:r>
              <a:rPr lang="en-US" dirty="0" smtClean="0"/>
              <a:t>gaseous</a:t>
            </a:r>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pPr>
              <a:buNone/>
            </a:pPr>
            <a:r>
              <a:rPr lang="en-US" dirty="0" smtClean="0"/>
              <a:t>The </a:t>
            </a:r>
            <a:r>
              <a:rPr lang="en-US" dirty="0" err="1" smtClean="0"/>
              <a:t>athenosphere</a:t>
            </a:r>
            <a:r>
              <a:rPr lang="en-US" dirty="0" smtClean="0"/>
              <a:t> is a thin </a:t>
            </a:r>
            <a:r>
              <a:rPr lang="en-US" dirty="0" err="1" smtClean="0"/>
              <a:t>semifluid</a:t>
            </a:r>
            <a:r>
              <a:rPr lang="en-US" dirty="0" smtClean="0"/>
              <a:t> layer of the earth (100-200 km thick), below the outer rigid lithosphere, forming part of the mantle and thought to be able to flow vertically and horizontally, enabling sections of lithosphere to subside, rise, and undergo lateral movement. </a:t>
            </a:r>
            <a:endParaRPr lang="en-US" dirty="0"/>
          </a:p>
        </p:txBody>
      </p:sp>
      <p:pic>
        <p:nvPicPr>
          <p:cNvPr id="16386" name="Picture 2" descr="http://upload.wikimedia.org/wikipedia/commons/thumb/2/27/Oceanic_spreading.svg/300px-Oceanic_spreading.svg.png"/>
          <p:cNvPicPr>
            <a:picLocks noChangeAspect="1" noChangeArrowheads="1"/>
          </p:cNvPicPr>
          <p:nvPr/>
        </p:nvPicPr>
        <p:blipFill>
          <a:blip r:embed="rId2" cstate="print"/>
          <a:srcRect/>
          <a:stretch>
            <a:fillRect/>
          </a:stretch>
        </p:blipFill>
        <p:spPr bwMode="auto">
          <a:xfrm>
            <a:off x="914400" y="4495800"/>
            <a:ext cx="2857500"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6386"/>
                                        </p:tgtEl>
                                        <p:attrNameLst>
                                          <p:attrName>style.visibility</p:attrName>
                                        </p:attrNameLst>
                                      </p:cBhvr>
                                      <p:to>
                                        <p:strVal val="visible"/>
                                      </p:to>
                                    </p:set>
                                    <p:animEffect transition="in" filter="blinds(horizontal)">
                                      <p:cBhvr>
                                        <p:cTn id="31"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dirty="0"/>
              <a:t>When examining rocks from both sides of the Mid-Atlantic Ridge, scientists found evidence for the phenomenon </a:t>
            </a:r>
            <a:r>
              <a:rPr lang="en-US" dirty="0" smtClean="0"/>
              <a:t>of:</a:t>
            </a:r>
          </a:p>
          <a:p>
            <a:pPr marL="514350" indent="-514350">
              <a:buAutoNum type="alphaLcPeriod"/>
            </a:pPr>
            <a:r>
              <a:rPr lang="en-US" dirty="0" smtClean="0"/>
              <a:t>suspect </a:t>
            </a:r>
            <a:r>
              <a:rPr lang="en-US" dirty="0" err="1" smtClean="0"/>
              <a:t>terranes</a:t>
            </a:r>
            <a:endParaRPr lang="en-US" dirty="0" smtClean="0"/>
          </a:p>
          <a:p>
            <a:pPr marL="514350" indent="-514350">
              <a:buAutoNum type="alphaLcPeriod"/>
            </a:pPr>
            <a:r>
              <a:rPr lang="en-US" dirty="0" smtClean="0"/>
              <a:t>volcano formation</a:t>
            </a:r>
          </a:p>
          <a:p>
            <a:pPr marL="514350" indent="-514350">
              <a:buAutoNum type="alphaLcPeriod"/>
            </a:pPr>
            <a:r>
              <a:rPr lang="en-US" dirty="0" smtClean="0"/>
              <a:t>magnetic reversal</a:t>
            </a:r>
          </a:p>
          <a:p>
            <a:pPr marL="514350" indent="-514350">
              <a:buAutoNum type="alphaLcPeriod"/>
            </a:pPr>
            <a:r>
              <a:rPr lang="en-US" dirty="0" smtClean="0"/>
              <a:t>convection </a:t>
            </a:r>
            <a:r>
              <a:rPr lang="en-US" dirty="0"/>
              <a:t>currents</a:t>
            </a:r>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The ocean floor is rich in iron-bearing minerals, provides an accurate record of </a:t>
            </a:r>
            <a:br>
              <a:rPr lang="en-US" dirty="0" smtClean="0"/>
            </a:br>
            <a:r>
              <a:rPr lang="en-US" dirty="0" smtClean="0"/>
              <a:t>ancient magnetism. </a:t>
            </a:r>
          </a:p>
          <a:p>
            <a:r>
              <a:rPr lang="en-US" dirty="0" smtClean="0"/>
              <a:t>Studies of continental basalt flows in the early 1960s revealed a pattern of magnetic reversals over geologic time.</a:t>
            </a:r>
          </a:p>
          <a:p>
            <a:r>
              <a:rPr lang="en-US" b="0" dirty="0" smtClean="0">
                <a:solidFill>
                  <a:schemeClr val="tx1"/>
                </a:solidFill>
              </a:rPr>
              <a:t>A </a:t>
            </a:r>
            <a:r>
              <a:rPr lang="en-US" dirty="0" smtClean="0"/>
              <a:t>magnetic reversal</a:t>
            </a:r>
            <a:r>
              <a:rPr lang="en-US" b="0" dirty="0" smtClean="0">
                <a:solidFill>
                  <a:schemeClr val="tx1"/>
                </a:solidFill>
              </a:rPr>
              <a:t> is a change in Earth’s magnetic field. </a:t>
            </a:r>
          </a:p>
          <a:p>
            <a:r>
              <a:rPr lang="en-US" b="0" dirty="0" smtClean="0">
                <a:solidFill>
                  <a:schemeClr val="tx1"/>
                </a:solidFill>
              </a:rPr>
              <a:t>The magnetic pattern on one side of the ridge is a mirror image of the pattern on the other side of the ridge. </a:t>
            </a:r>
            <a:endParaRPr lang="en-US" b="0" dirty="0" smtClean="0">
              <a:solidFill>
                <a:schemeClr val="tx1"/>
              </a:solidFill>
            </a:endParaRPr>
          </a:p>
          <a:p>
            <a:r>
              <a:rPr lang="en-US" dirty="0" smtClean="0"/>
              <a:t>This is similar to the pattern on your sea floor spreading strips you did in class.</a:t>
            </a:r>
            <a:endParaRPr lang="en-US" b="0" dirty="0" smtClean="0">
              <a:solidFill>
                <a:schemeClr val="tx1"/>
              </a:solidFill>
            </a:endParaRPr>
          </a:p>
          <a:p>
            <a:endParaRPr lang="en-US" dirty="0" smtClean="0"/>
          </a:p>
          <a:p>
            <a:endParaRPr lang="en-US" dirty="0"/>
          </a:p>
        </p:txBody>
      </p:sp>
      <p:sp>
        <p:nvSpPr>
          <p:cNvPr id="15362" name="AutoShape 2" descr="http://www.geography-site.co.uk/pages/physical/earth/images/mar.jpg"/>
          <p:cNvSpPr>
            <a:spLocks noChangeAspect="1" noChangeArrowheads="1"/>
          </p:cNvSpPr>
          <p:nvPr/>
        </p:nvSpPr>
        <p:spPr bwMode="auto">
          <a:xfrm>
            <a:off x="155575" y="-769938"/>
            <a:ext cx="4381500" cy="1609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http://www.geography-site.co.uk/pages/physical/earth/images/mar.jpg"/>
          <p:cNvSpPr>
            <a:spLocks noChangeAspect="1" noChangeArrowheads="1"/>
          </p:cNvSpPr>
          <p:nvPr/>
        </p:nvSpPr>
        <p:spPr bwMode="auto">
          <a:xfrm>
            <a:off x="155575" y="-769938"/>
            <a:ext cx="4381500" cy="1609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6" name="Picture 6" descr="http://www.geography-site.co.uk/pages/physical/earth/images/mar.jpg"/>
          <p:cNvPicPr>
            <a:picLocks noChangeAspect="1" noChangeArrowheads="1"/>
          </p:cNvPicPr>
          <p:nvPr/>
        </p:nvPicPr>
        <p:blipFill>
          <a:blip r:embed="rId2" cstate="print"/>
          <a:srcRect/>
          <a:stretch>
            <a:fillRect/>
          </a:stretch>
        </p:blipFill>
        <p:spPr bwMode="auto">
          <a:xfrm>
            <a:off x="0" y="4572000"/>
            <a:ext cx="4381500" cy="1609726"/>
          </a:xfrm>
          <a:prstGeom prst="rect">
            <a:avLst/>
          </a:prstGeom>
          <a:noFill/>
        </p:spPr>
      </p:pic>
      <p:sp>
        <p:nvSpPr>
          <p:cNvPr id="9" name="TextBox 8"/>
          <p:cNvSpPr txBox="1"/>
          <p:nvPr/>
        </p:nvSpPr>
        <p:spPr>
          <a:xfrm>
            <a:off x="341244" y="6351104"/>
            <a:ext cx="8802756" cy="369332"/>
          </a:xfrm>
          <a:prstGeom prst="rect">
            <a:avLst/>
          </a:prstGeom>
          <a:noFill/>
        </p:spPr>
        <p:txBody>
          <a:bodyPr wrap="square" rtlCol="0">
            <a:spAutoFit/>
          </a:bodyPr>
          <a:lstStyle/>
          <a:p>
            <a:r>
              <a:rPr lang="en-US" dirty="0" smtClean="0"/>
              <a:t>The “N” and “S” indicate that magnetic reversal that is mirrored on both sides of the ridge.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linds(horizontal)">
                                      <p:cBhvr>
                                        <p:cTn id="35" dur="500"/>
                                        <p:tgtEl>
                                          <p:spTgt spid="4">
                                            <p:txEl>
                                              <p:pRg st="3" end="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linds(horizontal)">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5366"/>
                                        </p:tgtEl>
                                        <p:attrNameLst>
                                          <p:attrName>style.visibility</p:attrName>
                                        </p:attrNameLst>
                                      </p:cBhvr>
                                      <p:to>
                                        <p:strVal val="visible"/>
                                      </p:to>
                                    </p:set>
                                    <p:animEffect transition="in" filter="blinds(horizontal)">
                                      <p:cBhvr>
                                        <p:cTn id="43" dur="500"/>
                                        <p:tgtEl>
                                          <p:spTgt spid="1536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dirty="0"/>
              <a:t>Seafloor spreading occurs at which of the following plate boundaries</a:t>
            </a:r>
            <a:r>
              <a:rPr lang="en-US" dirty="0" smtClean="0"/>
              <a:t>?</a:t>
            </a:r>
          </a:p>
          <a:p>
            <a:pPr>
              <a:buNone/>
            </a:pPr>
            <a:r>
              <a:rPr lang="en-US" dirty="0"/>
              <a:t>a.  divergent		</a:t>
            </a:r>
          </a:p>
          <a:p>
            <a:pPr>
              <a:buNone/>
            </a:pPr>
            <a:r>
              <a:rPr lang="en-US" dirty="0"/>
              <a:t>b.  transform </a:t>
            </a:r>
            <a:r>
              <a:rPr lang="en-US" dirty="0" smtClean="0"/>
              <a:t>fault</a:t>
            </a:r>
            <a:r>
              <a:rPr lang="en-US" dirty="0"/>
              <a:t>	</a:t>
            </a:r>
          </a:p>
          <a:p>
            <a:pPr>
              <a:buNone/>
            </a:pPr>
            <a:r>
              <a:rPr lang="en-US" dirty="0"/>
              <a:t>c.  convergent		</a:t>
            </a:r>
          </a:p>
          <a:p>
            <a:pPr>
              <a:buNone/>
            </a:pPr>
            <a:r>
              <a:rPr lang="en-US" dirty="0"/>
              <a:t>d.  </a:t>
            </a:r>
            <a:r>
              <a:rPr lang="en-US" dirty="0" err="1"/>
              <a:t>subduction</a:t>
            </a:r>
            <a:endParaRPr lang="en-US" dirty="0"/>
          </a:p>
        </p:txBody>
      </p:sp>
      <p:sp>
        <p:nvSpPr>
          <p:cNvPr id="4" name="Content Placeholder 3"/>
          <p:cNvSpPr>
            <a:spLocks noGrp="1"/>
          </p:cNvSpPr>
          <p:nvPr>
            <p:ph sz="half" idx="2"/>
          </p:nvPr>
        </p:nvSpPr>
        <p:spPr>
          <a:xfrm>
            <a:off x="4648200" y="1600200"/>
            <a:ext cx="4038600" cy="5029200"/>
          </a:xfrm>
        </p:spPr>
        <p:txBody>
          <a:bodyPr>
            <a:normAutofit fontScale="70000" lnSpcReduction="20000"/>
          </a:bodyPr>
          <a:lstStyle/>
          <a:p>
            <a:pPr>
              <a:buNone/>
            </a:pPr>
            <a:r>
              <a:rPr lang="en-US" dirty="0"/>
              <a:t>Seafloor spreading states that new ocean crust is formed at ocean ridges and destroyed at deep-sea trenches. </a:t>
            </a:r>
            <a:endParaRPr lang="en-US" dirty="0" smtClean="0"/>
          </a:p>
          <a:p>
            <a:pPr>
              <a:buNone/>
            </a:pPr>
            <a:r>
              <a:rPr lang="en-US" b="0" dirty="0" smtClean="0">
                <a:solidFill>
                  <a:schemeClr val="tx1"/>
                </a:solidFill>
              </a:rPr>
              <a:t>Magma is forced toward the crust along an ocean ridge and fills the gap that is created. </a:t>
            </a:r>
          </a:p>
          <a:p>
            <a:pPr>
              <a:buNone/>
            </a:pPr>
            <a:r>
              <a:rPr lang="en-US" dirty="0" smtClean="0"/>
              <a:t>When the magma hardens, a small amount of new ocean floor is added to Earth’s surface. </a:t>
            </a:r>
          </a:p>
          <a:p>
            <a:pPr>
              <a:buNone/>
            </a:pPr>
            <a:r>
              <a:rPr lang="en-US" dirty="0" smtClean="0"/>
              <a:t>Divergent boundaries</a:t>
            </a:r>
            <a:r>
              <a:rPr lang="en-US" b="0" dirty="0" smtClean="0"/>
              <a:t> </a:t>
            </a:r>
            <a:r>
              <a:rPr lang="en-US" b="0" dirty="0" smtClean="0">
                <a:solidFill>
                  <a:schemeClr val="tx1"/>
                </a:solidFill>
              </a:rPr>
              <a:t>are places where two tectonic plates are moving apart.</a:t>
            </a:r>
          </a:p>
          <a:p>
            <a:pPr>
              <a:buNone/>
            </a:pPr>
            <a:r>
              <a:rPr lang="en-US" b="0" dirty="0" smtClean="0">
                <a:solidFill>
                  <a:schemeClr val="tx1"/>
                </a:solidFill>
              </a:rPr>
              <a:t>Most divergent boundaries are found in rifts, or fault-bounded valleys, which form along the axis of an </a:t>
            </a:r>
            <a:br>
              <a:rPr lang="en-US" b="0" dirty="0" smtClean="0">
                <a:solidFill>
                  <a:schemeClr val="tx1"/>
                </a:solidFill>
              </a:rPr>
            </a:br>
            <a:r>
              <a:rPr lang="en-US" b="0" dirty="0" smtClean="0">
                <a:solidFill>
                  <a:schemeClr val="tx1"/>
                </a:solidFill>
              </a:rPr>
              <a:t>ocean ridge. </a:t>
            </a:r>
          </a:p>
          <a:p>
            <a:pPr>
              <a:buNone/>
            </a:pPr>
            <a:endParaRPr lang="en-US" b="0" dirty="0" smtClean="0">
              <a:solidFill>
                <a:schemeClr val="tx1"/>
              </a:solidFill>
            </a:endParaRPr>
          </a:p>
          <a:p>
            <a:pPr>
              <a:buNone/>
            </a:pPr>
            <a:endParaRPr lang="en-US" dirty="0"/>
          </a:p>
          <a:p>
            <a:endParaRPr lang="en-US" dirty="0"/>
          </a:p>
        </p:txBody>
      </p:sp>
      <p:pic>
        <p:nvPicPr>
          <p:cNvPr id="5" name="Picture 16" descr="C17-13"/>
          <p:cNvPicPr>
            <a:picLocks noChangeAspect="1" noChangeArrowheads="1"/>
          </p:cNvPicPr>
          <p:nvPr/>
        </p:nvPicPr>
        <p:blipFill>
          <a:blip r:embed="rId2" cstate="print"/>
          <a:srcRect/>
          <a:stretch>
            <a:fillRect/>
          </a:stretch>
        </p:blipFill>
        <p:spPr bwMode="auto">
          <a:xfrm>
            <a:off x="0" y="4038600"/>
            <a:ext cx="4430712" cy="2436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linds(horizontal)">
                                      <p:cBhvr>
                                        <p:cTn id="35" dur="500"/>
                                        <p:tgtEl>
                                          <p:spTgt spid="4">
                                            <p:txEl>
                                              <p:pRg st="3" end="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linds(horizontal)">
                                      <p:cBhvr>
                                        <p:cTn id="38" dur="500"/>
                                        <p:tgtEl>
                                          <p:spTgt spid="4">
                                            <p:txEl>
                                              <p:pRg st="4" end="4"/>
                                            </p:txEl>
                                          </p:spTgt>
                                        </p:tgtEl>
                                      </p:cBhvr>
                                    </p:animEffect>
                                  </p:childTnLst>
                                </p:cTn>
                              </p:par>
                            </p:childTnLst>
                          </p:cTn>
                        </p:par>
                        <p:par>
                          <p:cTn id="39" fill="hold">
                            <p:stCondLst>
                              <p:cond delay="500"/>
                            </p:stCondLst>
                            <p:childTnLst>
                              <p:par>
                                <p:cTn id="40" presetID="4" presetClass="entr" presetSubtype="32"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ox(ou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sz="half" idx="1"/>
          </p:nvPr>
        </p:nvSpPr>
        <p:spPr/>
        <p:txBody>
          <a:bodyPr>
            <a:normAutofit fontScale="77500" lnSpcReduction="20000"/>
          </a:bodyPr>
          <a:lstStyle/>
          <a:p>
            <a:pPr>
              <a:buNone/>
            </a:pPr>
            <a:r>
              <a:rPr lang="en-US" dirty="0" smtClean="0"/>
              <a:t>Mountain </a:t>
            </a:r>
            <a:r>
              <a:rPr lang="en-US" dirty="0"/>
              <a:t>ranges form at this type of boundary:</a:t>
            </a:r>
          </a:p>
          <a:p>
            <a:pPr>
              <a:buNone/>
            </a:pPr>
            <a:r>
              <a:rPr lang="en-US" dirty="0" smtClean="0"/>
              <a:t>a</a:t>
            </a:r>
            <a:r>
              <a:rPr lang="en-US" dirty="0"/>
              <a:t>.  divergent		</a:t>
            </a:r>
          </a:p>
          <a:p>
            <a:pPr>
              <a:buNone/>
            </a:pPr>
            <a:r>
              <a:rPr lang="en-US" dirty="0"/>
              <a:t>b.  transform fault		</a:t>
            </a:r>
          </a:p>
          <a:p>
            <a:pPr>
              <a:buNone/>
            </a:pPr>
            <a:r>
              <a:rPr lang="en-US" dirty="0"/>
              <a:t>c.  convergent		</a:t>
            </a:r>
          </a:p>
          <a:p>
            <a:pPr>
              <a:buNone/>
            </a:pPr>
            <a:r>
              <a:rPr lang="en-US" dirty="0"/>
              <a:t>d.  </a:t>
            </a:r>
            <a:r>
              <a:rPr lang="en-US" dirty="0" err="1"/>
              <a:t>subduction</a:t>
            </a:r>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pPr>
              <a:buNone/>
            </a:pPr>
            <a:r>
              <a:rPr lang="en-US" dirty="0" smtClean="0"/>
              <a:t>Convergent boundaries</a:t>
            </a:r>
            <a:r>
              <a:rPr lang="en-US" b="0" dirty="0" smtClean="0"/>
              <a:t> </a:t>
            </a:r>
            <a:r>
              <a:rPr lang="en-US" b="0" dirty="0" smtClean="0">
                <a:solidFill>
                  <a:schemeClr val="tx1"/>
                </a:solidFill>
              </a:rPr>
              <a:t>are places where two tectonic plates are moving toward each other.</a:t>
            </a:r>
          </a:p>
          <a:p>
            <a:pPr>
              <a:buNone/>
            </a:pPr>
            <a:r>
              <a:rPr lang="en-US" b="0" dirty="0" smtClean="0">
                <a:solidFill>
                  <a:schemeClr val="tx1"/>
                </a:solidFill>
              </a:rPr>
              <a:t>One type of convergent boundaries is when continental crust converges and collides with another continental crust.</a:t>
            </a:r>
          </a:p>
          <a:p>
            <a:pPr>
              <a:buNone/>
            </a:pPr>
            <a:r>
              <a:rPr lang="en-US" b="0" dirty="0" smtClean="0">
                <a:solidFill>
                  <a:schemeClr val="tx1"/>
                </a:solidFill>
              </a:rPr>
              <a:t>Because continental rocks are too buoyant to be forced into the mantle, the colliding edges of the continents are crumpled and uplifted to form a mountain range.</a:t>
            </a:r>
            <a:endParaRPr lang="en-US" dirty="0"/>
          </a:p>
        </p:txBody>
      </p:sp>
      <p:pic>
        <p:nvPicPr>
          <p:cNvPr id="5" name="Picture 10" descr="C17-14C"/>
          <p:cNvPicPr>
            <a:picLocks noChangeAspect="1" noChangeArrowheads="1"/>
          </p:cNvPicPr>
          <p:nvPr/>
        </p:nvPicPr>
        <p:blipFill>
          <a:blip r:embed="rId2" cstate="print"/>
          <a:srcRect/>
          <a:stretch>
            <a:fillRect/>
          </a:stretch>
        </p:blipFill>
        <p:spPr bwMode="auto">
          <a:xfrm>
            <a:off x="381000" y="3962400"/>
            <a:ext cx="3916363" cy="2414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ou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dirty="0"/>
              <a:t>Where in the earth do convection currents occur?</a:t>
            </a:r>
          </a:p>
          <a:p>
            <a:pPr marL="514350" indent="-514350">
              <a:buAutoNum type="alphaLcPeriod"/>
            </a:pPr>
            <a:r>
              <a:rPr lang="en-US" dirty="0" smtClean="0"/>
              <a:t>in </a:t>
            </a:r>
            <a:r>
              <a:rPr lang="en-US" dirty="0"/>
              <a:t>the </a:t>
            </a:r>
            <a:r>
              <a:rPr lang="en-US" dirty="0" smtClean="0"/>
              <a:t>lithosphere</a:t>
            </a:r>
          </a:p>
          <a:p>
            <a:pPr marL="514350" indent="-514350">
              <a:buAutoNum type="alphaLcPeriod"/>
            </a:pPr>
            <a:r>
              <a:rPr lang="en-US" dirty="0" smtClean="0"/>
              <a:t>in </a:t>
            </a:r>
            <a:r>
              <a:rPr lang="en-US" dirty="0"/>
              <a:t>the </a:t>
            </a:r>
            <a:r>
              <a:rPr lang="en-US" dirty="0" err="1" smtClean="0"/>
              <a:t>asthenosphere</a:t>
            </a:r>
            <a:endParaRPr lang="en-US" dirty="0" smtClean="0"/>
          </a:p>
          <a:p>
            <a:pPr marL="514350" indent="-514350">
              <a:buAutoNum type="alphaLcPeriod"/>
            </a:pPr>
            <a:r>
              <a:rPr lang="en-US" dirty="0" smtClean="0"/>
              <a:t>along </a:t>
            </a:r>
            <a:r>
              <a:rPr lang="en-US" dirty="0"/>
              <a:t>a </a:t>
            </a:r>
            <a:r>
              <a:rPr lang="en-US" dirty="0" err="1"/>
              <a:t>subduction</a:t>
            </a:r>
            <a:r>
              <a:rPr lang="en-US" dirty="0"/>
              <a:t> </a:t>
            </a:r>
            <a:r>
              <a:rPr lang="en-US" dirty="0" smtClean="0"/>
              <a:t>zone</a:t>
            </a:r>
          </a:p>
          <a:p>
            <a:pPr marL="514350" indent="-514350">
              <a:buAutoNum type="alphaLcPeriod"/>
            </a:pPr>
            <a:r>
              <a:rPr lang="en-US" dirty="0" smtClean="0"/>
              <a:t>along </a:t>
            </a:r>
            <a:r>
              <a:rPr lang="en-US" dirty="0"/>
              <a:t>a rift </a:t>
            </a:r>
            <a:r>
              <a:rPr lang="en-US" dirty="0" smtClean="0"/>
              <a:t>valley</a:t>
            </a:r>
            <a:endParaRPr lang="en-US" dirty="0"/>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Convection is the transfer of thermal energy by the movement of heated matter.</a:t>
            </a:r>
          </a:p>
          <a:p>
            <a:r>
              <a:rPr lang="en-US" dirty="0" smtClean="0"/>
              <a:t>Warm fluid objects rise as they are less dense and cooler fluid objects sink as they are more dense.  Just think of warm and cool air.</a:t>
            </a:r>
          </a:p>
          <a:p>
            <a:pPr marL="346075" indent="-346075">
              <a:lnSpc>
                <a:spcPct val="90000"/>
              </a:lnSpc>
              <a:spcAft>
                <a:spcPct val="20000"/>
              </a:spcAft>
              <a:buFontTx/>
              <a:buChar char="•"/>
            </a:pPr>
            <a:r>
              <a:rPr lang="en-US" dirty="0"/>
              <a:t>Convection currents in the mantle </a:t>
            </a:r>
            <a:r>
              <a:rPr lang="en-US" dirty="0" smtClean="0"/>
              <a:t>(</a:t>
            </a:r>
            <a:r>
              <a:rPr lang="en-US" dirty="0" err="1" smtClean="0"/>
              <a:t>athenosphere</a:t>
            </a:r>
            <a:r>
              <a:rPr lang="en-US" dirty="0" smtClean="0"/>
              <a:t>) are </a:t>
            </a:r>
            <a:r>
              <a:rPr lang="en-US" dirty="0"/>
              <a:t>thought to be the driving mechanism of plate movements. </a:t>
            </a:r>
          </a:p>
          <a:p>
            <a:pPr marL="346075" indent="-346075">
              <a:lnSpc>
                <a:spcPct val="90000"/>
              </a:lnSpc>
              <a:spcAft>
                <a:spcPct val="20000"/>
              </a:spcAft>
              <a:buFontTx/>
              <a:buChar char="•"/>
            </a:pPr>
            <a:r>
              <a:rPr lang="en-US" dirty="0"/>
              <a:t>Convection currents in this part of the mantle are set in motion by the transfer of energy between Earth’s hot interior and its cooler exterior.</a:t>
            </a:r>
          </a:p>
        </p:txBody>
      </p:sp>
      <p:pic>
        <p:nvPicPr>
          <p:cNvPr id="5" name="Picture 11" descr="C17-16"/>
          <p:cNvPicPr>
            <a:picLocks noChangeAspect="1" noChangeArrowheads="1"/>
          </p:cNvPicPr>
          <p:nvPr/>
        </p:nvPicPr>
        <p:blipFill>
          <a:blip r:embed="rId2" cstate="print"/>
          <a:srcRect/>
          <a:stretch>
            <a:fillRect/>
          </a:stretch>
        </p:blipFill>
        <p:spPr bwMode="auto">
          <a:xfrm>
            <a:off x="0" y="3657600"/>
            <a:ext cx="4724400" cy="27404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linds(horizont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sz="half" idx="1"/>
          </p:nvPr>
        </p:nvSpPr>
        <p:spPr/>
        <p:txBody>
          <a:bodyPr>
            <a:normAutofit fontScale="85000" lnSpcReduction="10000"/>
          </a:bodyPr>
          <a:lstStyle/>
          <a:p>
            <a:pPr>
              <a:buNone/>
            </a:pPr>
            <a:r>
              <a:rPr lang="en-US" dirty="0"/>
              <a:t>A fault formed at the point where two plates slide past each other is called </a:t>
            </a:r>
            <a:r>
              <a:rPr lang="en-US" dirty="0" smtClean="0"/>
              <a:t>a:</a:t>
            </a:r>
          </a:p>
          <a:p>
            <a:pPr>
              <a:buNone/>
            </a:pPr>
            <a:r>
              <a:rPr lang="en-US" dirty="0" smtClean="0"/>
              <a:t>a.  </a:t>
            </a:r>
            <a:r>
              <a:rPr lang="en-US" dirty="0"/>
              <a:t>convection fault	</a:t>
            </a:r>
          </a:p>
          <a:p>
            <a:pPr>
              <a:buNone/>
            </a:pPr>
            <a:r>
              <a:rPr lang="en-US" dirty="0"/>
              <a:t>b.  divergent fault	</a:t>
            </a:r>
          </a:p>
          <a:p>
            <a:pPr>
              <a:buNone/>
            </a:pPr>
            <a:r>
              <a:rPr lang="en-US" dirty="0"/>
              <a:t>c.  transform fault	</a:t>
            </a:r>
          </a:p>
          <a:p>
            <a:pPr>
              <a:buNone/>
            </a:pPr>
            <a:r>
              <a:rPr lang="en-US" dirty="0"/>
              <a:t>d.  </a:t>
            </a:r>
            <a:r>
              <a:rPr lang="en-US" dirty="0" err="1"/>
              <a:t>subduction</a:t>
            </a:r>
            <a:r>
              <a:rPr lang="en-US" dirty="0"/>
              <a:t> fault</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b="0" dirty="0" smtClean="0">
                <a:solidFill>
                  <a:schemeClr val="tx1"/>
                </a:solidFill>
              </a:rPr>
              <a:t>A </a:t>
            </a:r>
            <a:r>
              <a:rPr lang="en-US" dirty="0" smtClean="0"/>
              <a:t>transform boundary</a:t>
            </a:r>
            <a:r>
              <a:rPr lang="en-US" b="0" dirty="0" smtClean="0"/>
              <a:t> </a:t>
            </a:r>
            <a:r>
              <a:rPr lang="en-US" b="0" dirty="0" smtClean="0">
                <a:solidFill>
                  <a:schemeClr val="tx1"/>
                </a:solidFill>
              </a:rPr>
              <a:t>is a place where two plates slide horizontally past each other, deforming or fracturing the crust.</a:t>
            </a:r>
          </a:p>
          <a:p>
            <a:pPr marL="346075" indent="-346075">
              <a:lnSpc>
                <a:spcPct val="90000"/>
              </a:lnSpc>
              <a:spcBef>
                <a:spcPct val="19000"/>
              </a:spcBef>
              <a:spcAft>
                <a:spcPct val="19000"/>
              </a:spcAft>
            </a:pPr>
            <a:r>
              <a:rPr lang="en-US" b="0" dirty="0" smtClean="0">
                <a:solidFill>
                  <a:schemeClr val="tx1"/>
                </a:solidFill>
              </a:rPr>
              <a:t>Transform boundaries are characterized by long faults </a:t>
            </a:r>
            <a:br>
              <a:rPr lang="en-US" b="0" dirty="0" smtClean="0">
                <a:solidFill>
                  <a:schemeClr val="tx1"/>
                </a:solidFill>
              </a:rPr>
            </a:br>
            <a:r>
              <a:rPr lang="en-US" b="0" dirty="0" smtClean="0">
                <a:solidFill>
                  <a:schemeClr val="tx1"/>
                </a:solidFill>
              </a:rPr>
              <a:t>and usually offset sections </a:t>
            </a:r>
            <a:br>
              <a:rPr lang="en-US" b="0" dirty="0" smtClean="0">
                <a:solidFill>
                  <a:schemeClr val="tx1"/>
                </a:solidFill>
              </a:rPr>
            </a:br>
            <a:r>
              <a:rPr lang="en-US" b="0" dirty="0" smtClean="0">
                <a:solidFill>
                  <a:schemeClr val="tx1"/>
                </a:solidFill>
              </a:rPr>
              <a:t>of ocean ridges. </a:t>
            </a:r>
          </a:p>
          <a:p>
            <a:pPr marL="346075" indent="-346075">
              <a:lnSpc>
                <a:spcPct val="90000"/>
              </a:lnSpc>
              <a:spcBef>
                <a:spcPct val="19000"/>
              </a:spcBef>
              <a:spcAft>
                <a:spcPct val="19000"/>
              </a:spcAft>
            </a:pPr>
            <a:r>
              <a:rPr lang="en-US" b="0" dirty="0" smtClean="0">
                <a:solidFill>
                  <a:schemeClr val="tx1"/>
                </a:solidFill>
              </a:rPr>
              <a:t>The San Andreas Fault is an  exception to the fact that transform boundaries rarely occur on continents.</a:t>
            </a:r>
            <a:endParaRPr lang="en-US" dirty="0"/>
          </a:p>
        </p:txBody>
      </p:sp>
      <p:pic>
        <p:nvPicPr>
          <p:cNvPr id="5" name="Picture 10" descr="C17-15"/>
          <p:cNvPicPr>
            <a:picLocks noChangeAspect="1" noChangeArrowheads="1"/>
          </p:cNvPicPr>
          <p:nvPr/>
        </p:nvPicPr>
        <p:blipFill>
          <a:blip r:embed="rId2" cstate="print"/>
          <a:srcRect/>
          <a:stretch>
            <a:fillRect/>
          </a:stretch>
        </p:blipFill>
        <p:spPr bwMode="auto">
          <a:xfrm>
            <a:off x="533400" y="2743200"/>
            <a:ext cx="2972337"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dirty="0" smtClean="0"/>
              <a:t>The </a:t>
            </a:r>
            <a:r>
              <a:rPr lang="en-US" dirty="0"/>
              <a:t>theory that Earth’s crust and upper mantle are broken into sections that are constantly </a:t>
            </a:r>
            <a:r>
              <a:rPr lang="en-US" dirty="0" smtClean="0"/>
              <a:t>moving </a:t>
            </a:r>
            <a:r>
              <a:rPr lang="en-US" dirty="0"/>
              <a:t>is called:</a:t>
            </a:r>
          </a:p>
          <a:p>
            <a:pPr marL="514350" indent="-514350">
              <a:buAutoNum type="alphaLcPeriod"/>
            </a:pPr>
            <a:r>
              <a:rPr lang="en-US" dirty="0" smtClean="0"/>
              <a:t>seafloor spreading</a:t>
            </a:r>
          </a:p>
          <a:p>
            <a:pPr marL="514350" indent="-514350">
              <a:buAutoNum type="alphaLcPeriod"/>
            </a:pPr>
            <a:r>
              <a:rPr lang="en-US" dirty="0" smtClean="0"/>
              <a:t>plate tectonics</a:t>
            </a:r>
          </a:p>
          <a:p>
            <a:pPr marL="514350" indent="-514350">
              <a:buAutoNum type="alphaLcPeriod"/>
            </a:pPr>
            <a:r>
              <a:rPr lang="en-US" dirty="0" smtClean="0"/>
              <a:t>convection currents</a:t>
            </a:r>
          </a:p>
          <a:p>
            <a:pPr marL="514350" indent="-514350">
              <a:buAutoNum type="alphaLcPeriod"/>
            </a:pPr>
            <a:r>
              <a:rPr lang="en-US" dirty="0" smtClean="0"/>
              <a:t>fault </a:t>
            </a:r>
            <a:r>
              <a:rPr lang="en-US" dirty="0"/>
              <a:t>making</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The theory of plate tectonics states that Earth’s crust and rigid upper mantle are broken into enormous moving slabs called plates. </a:t>
            </a:r>
          </a:p>
          <a:p>
            <a:pPr marL="346075" indent="-346075">
              <a:lnSpc>
                <a:spcPct val="90000"/>
              </a:lnSpc>
              <a:spcAft>
                <a:spcPct val="20000"/>
              </a:spcAft>
              <a:buFontTx/>
              <a:buChar char="•"/>
            </a:pPr>
            <a:r>
              <a:rPr lang="en-US" dirty="0"/>
              <a:t>There are a dozen or so major plates and several smaller ones. </a:t>
            </a:r>
          </a:p>
          <a:p>
            <a:pPr marL="346075" indent="-346075">
              <a:lnSpc>
                <a:spcPct val="90000"/>
              </a:lnSpc>
              <a:spcAft>
                <a:spcPct val="20000"/>
              </a:spcAft>
              <a:buFontTx/>
              <a:buChar char="•"/>
            </a:pPr>
            <a:r>
              <a:rPr lang="en-US" dirty="0"/>
              <a:t>Tectonic plates move in different directions and at different rates over Earth’s surface.</a:t>
            </a:r>
            <a:endParaRPr lang="en-US" dirty="0" smtClean="0"/>
          </a:p>
          <a:p>
            <a:pPr>
              <a:buNone/>
            </a:pPr>
            <a:endParaRPr lang="en-US" dirty="0" smtClean="0"/>
          </a:p>
          <a:p>
            <a:pPr>
              <a:buNone/>
            </a:pPr>
            <a:endParaRPr lang="en-US" dirty="0"/>
          </a:p>
        </p:txBody>
      </p:sp>
      <p:pic>
        <p:nvPicPr>
          <p:cNvPr id="5" name="Picture 9" descr="C17-12"/>
          <p:cNvPicPr>
            <a:picLocks noChangeAspect="1" noChangeArrowheads="1"/>
          </p:cNvPicPr>
          <p:nvPr/>
        </p:nvPicPr>
        <p:blipFill>
          <a:blip r:embed="rId2" cstate="print"/>
          <a:srcRect/>
          <a:stretch>
            <a:fillRect/>
          </a:stretch>
        </p:blipFill>
        <p:spPr bwMode="auto">
          <a:xfrm>
            <a:off x="515938" y="1547813"/>
            <a:ext cx="8096250" cy="435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linds(horizontal)">
                                      <p:cBhvr>
                                        <p:cTn id="26" dur="500"/>
                                        <p:tgtEl>
                                          <p:spTgt spid="4">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linds(horizontal)">
                                      <p:cBhvr>
                                        <p:cTn id="29" dur="500"/>
                                        <p:tgtEl>
                                          <p:spTgt spid="4">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2052</Words>
  <Application>Microsoft Office PowerPoint</Application>
  <PresentationFormat>On-screen Show (4:3)</PresentationFormat>
  <Paragraphs>211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Plate Tectonics Review</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 </vt:lpstr>
      <vt:lpstr>Question 14</vt:lpstr>
      <vt:lpstr>Question 15</vt:lpstr>
      <vt:lpstr>Question 16</vt:lpstr>
      <vt:lpstr>Question 17</vt:lpstr>
      <vt:lpstr>Question 18</vt:lpstr>
      <vt:lpstr>Question 19</vt:lpstr>
      <vt:lpstr>Question 19</vt:lpstr>
      <vt:lpstr>Question 20</vt:lpstr>
      <vt:lpstr>Question 21</vt:lpstr>
      <vt:lpstr>Question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 Review</dc:title>
  <dc:creator>cogren</dc:creator>
  <cp:lastModifiedBy>cogren</cp:lastModifiedBy>
  <cp:revision>16</cp:revision>
  <dcterms:created xsi:type="dcterms:W3CDTF">2011-09-18T12:25:38Z</dcterms:created>
  <dcterms:modified xsi:type="dcterms:W3CDTF">2014-09-22T17:28:52Z</dcterms:modified>
</cp:coreProperties>
</file>