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0"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A49DCC-73F6-472B-93BA-A1EADAC806F5}" type="datetimeFigureOut">
              <a:rPr lang="en-US" smtClean="0"/>
              <a:pPr/>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25BCF-BFD7-4657-9C28-016DCF91C2B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A49DCC-73F6-472B-93BA-A1EADAC806F5}" type="datetimeFigureOut">
              <a:rPr lang="en-US" smtClean="0"/>
              <a:pPr/>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25BCF-BFD7-4657-9C28-016DCF91C2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A49DCC-73F6-472B-93BA-A1EADAC806F5}" type="datetimeFigureOut">
              <a:rPr lang="en-US" smtClean="0"/>
              <a:pPr/>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25BCF-BFD7-4657-9C28-016DCF91C2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A49DCC-73F6-472B-93BA-A1EADAC806F5}" type="datetimeFigureOut">
              <a:rPr lang="en-US" smtClean="0"/>
              <a:pPr/>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25BCF-BFD7-4657-9C28-016DCF91C2B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A49DCC-73F6-472B-93BA-A1EADAC806F5}" type="datetimeFigureOut">
              <a:rPr lang="en-US" smtClean="0"/>
              <a:pPr/>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25BCF-BFD7-4657-9C28-016DCF91C2B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A49DCC-73F6-472B-93BA-A1EADAC806F5}" type="datetimeFigureOut">
              <a:rPr lang="en-US" smtClean="0"/>
              <a:pPr/>
              <a:t>5/18/2015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B25BCF-BFD7-4657-9C28-016DCF91C2B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A49DCC-73F6-472B-93BA-A1EADAC806F5}" type="datetimeFigureOut">
              <a:rPr lang="en-US" smtClean="0"/>
              <a:pPr/>
              <a:t>5/18/2015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B25BCF-BFD7-4657-9C28-016DCF91C2B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A49DCC-73F6-472B-93BA-A1EADAC806F5}" type="datetimeFigureOut">
              <a:rPr lang="en-US" smtClean="0"/>
              <a:pPr/>
              <a:t>5/18/2015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B25BCF-BFD7-4657-9C28-016DCF91C2B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A49DCC-73F6-472B-93BA-A1EADAC806F5}" type="datetimeFigureOut">
              <a:rPr lang="en-US" smtClean="0"/>
              <a:pPr/>
              <a:t>5/18/2015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B25BCF-BFD7-4657-9C28-016DCF91C2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A49DCC-73F6-472B-93BA-A1EADAC806F5}" type="datetimeFigureOut">
              <a:rPr lang="en-US" smtClean="0"/>
              <a:pPr/>
              <a:t>5/18/2015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B25BCF-BFD7-4657-9C28-016DCF91C2B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A49DCC-73F6-472B-93BA-A1EADAC806F5}" type="datetimeFigureOut">
              <a:rPr lang="en-US" smtClean="0"/>
              <a:pPr/>
              <a:t>5/18/2015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B25BCF-BFD7-4657-9C28-016DCF91C2B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A49DCC-73F6-472B-93BA-A1EADAC806F5}" type="datetimeFigureOut">
              <a:rPr lang="en-US" smtClean="0"/>
              <a:pPr/>
              <a:t>5/18/2015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B25BCF-BFD7-4657-9C28-016DCF91C2B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gif"/><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lstStyle/>
          <a:p>
            <a:pPr algn="ctr"/>
            <a:r>
              <a:rPr lang="en-US" dirty="0" smtClean="0">
                <a:solidFill>
                  <a:schemeClr val="bg1"/>
                </a:solidFill>
                <a:effectLst>
                  <a:outerShdw blurRad="38100" dist="38100" dir="2700000" algn="tl">
                    <a:srgbClr val="000000">
                      <a:alpha val="43137"/>
                    </a:srgbClr>
                  </a:outerShdw>
                </a:effectLst>
              </a:rPr>
              <a:t>The Earth-Moon-Sun System</a:t>
            </a:r>
            <a:endParaRPr lang="en-US" dirty="0">
              <a:solidFill>
                <a:schemeClr val="bg1"/>
              </a:solidFill>
              <a:effectLst>
                <a:outerShdw blurRad="38100" dist="38100" dir="2700000" algn="tl">
                  <a:srgbClr val="000000">
                    <a:alpha val="43137"/>
                  </a:srgbClr>
                </a:outerShdw>
              </a:effectLst>
            </a:endParaRPr>
          </a:p>
        </p:txBody>
      </p:sp>
      <p:sp>
        <p:nvSpPr>
          <p:cNvPr id="6" name="Text Placeholder 5"/>
          <p:cNvSpPr>
            <a:spLocks noGrp="1"/>
          </p:cNvSpPr>
          <p:nvPr>
            <p:ph type="body" idx="1"/>
          </p:nvPr>
        </p:nvSpPr>
        <p:spPr/>
        <p:txBody>
          <a:bodyPr/>
          <a:lstStyle/>
          <a:p>
            <a:pPr algn="ctr"/>
            <a:r>
              <a:rPr lang="en-US" b="1" dirty="0" smtClean="0">
                <a:solidFill>
                  <a:schemeClr val="bg1"/>
                </a:solidFill>
                <a:effectLst>
                  <a:outerShdw blurRad="38100" dist="38100" dir="2700000" algn="tl">
                    <a:srgbClr val="000000">
                      <a:alpha val="43137"/>
                    </a:srgbClr>
                  </a:outerShdw>
                </a:effectLst>
              </a:rPr>
              <a:t>Section 22.2</a:t>
            </a:r>
          </a:p>
          <a:p>
            <a:pPr algn="ctr"/>
            <a:r>
              <a:rPr lang="en-US" b="1" dirty="0" smtClean="0">
                <a:solidFill>
                  <a:schemeClr val="bg1"/>
                </a:solidFill>
                <a:effectLst>
                  <a:outerShdw blurRad="38100" dist="38100" dir="2700000" algn="tl">
                    <a:srgbClr val="000000">
                      <a:alpha val="43137"/>
                    </a:srgbClr>
                  </a:outerShdw>
                </a:effectLst>
              </a:rPr>
              <a:t>Prentice Hall Earth Science</a:t>
            </a:r>
            <a:endParaRPr lang="en-US"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lstStyle/>
          <a:p>
            <a:pPr algn="ctr"/>
            <a:r>
              <a:rPr lang="en-US" dirty="0" smtClean="0">
                <a:solidFill>
                  <a:schemeClr val="bg1"/>
                </a:solidFill>
                <a:effectLst>
                  <a:outerShdw blurRad="38100" dist="38100" dir="2700000" algn="tl">
                    <a:srgbClr val="000000">
                      <a:alpha val="43137"/>
                    </a:srgbClr>
                  </a:outerShdw>
                </a:effectLst>
              </a:rPr>
              <a:t>Rotation</a:t>
            </a:r>
            <a:endParaRPr lang="en-US" dirty="0">
              <a:solidFill>
                <a:schemeClr val="bg1"/>
              </a:solidFill>
              <a:effectLst>
                <a:outerShdw blurRad="38100" dist="38100" dir="2700000" algn="tl">
                  <a:srgbClr val="000000">
                    <a:alpha val="43137"/>
                  </a:srgbClr>
                </a:outerShdw>
              </a:effectLst>
            </a:endParaRPr>
          </a:p>
        </p:txBody>
      </p:sp>
      <p:sp>
        <p:nvSpPr>
          <p:cNvPr id="6" name="Text Placeholder 5"/>
          <p:cNvSpPr>
            <a:spLocks noGrp="1"/>
          </p:cNvSpPr>
          <p:nvPr>
            <p:ph sz="half" idx="1"/>
          </p:nvPr>
        </p:nvSpPr>
        <p:spPr>
          <a:xfrm>
            <a:off x="0" y="1295400"/>
            <a:ext cx="4495800" cy="5562600"/>
          </a:xfrm>
        </p:spPr>
        <p:txBody>
          <a:bodyPr>
            <a:normAutofit lnSpcReduction="10000"/>
          </a:bodyPr>
          <a:lstStyle/>
          <a:p>
            <a:pPr algn="ctr">
              <a:buNone/>
            </a:pPr>
            <a:r>
              <a:rPr lang="en-US" dirty="0" smtClean="0">
                <a:solidFill>
                  <a:schemeClr val="bg1"/>
                </a:solidFill>
                <a:effectLst>
                  <a:outerShdw blurRad="38100" dist="38100" dir="2700000" algn="tl">
                    <a:srgbClr val="000000">
                      <a:alpha val="43137"/>
                    </a:srgbClr>
                  </a:outerShdw>
                </a:effectLst>
              </a:rPr>
              <a:t>The sidereal day, on the other hand, is the time it takes for Earth to make one complete rotation (360 degrees) with respect to a star other than our sun</a:t>
            </a:r>
          </a:p>
          <a:p>
            <a:pPr algn="ctr">
              <a:buNone/>
            </a:pPr>
            <a:endParaRPr lang="en-US" dirty="0">
              <a:solidFill>
                <a:schemeClr val="bg1"/>
              </a:solidFill>
              <a:effectLst>
                <a:outerShdw blurRad="38100" dist="38100" dir="2700000" algn="tl">
                  <a:srgbClr val="000000">
                    <a:alpha val="43137"/>
                  </a:srgbClr>
                </a:outerShdw>
              </a:effectLst>
            </a:endParaRPr>
          </a:p>
          <a:p>
            <a:pPr algn="ctr">
              <a:buNone/>
            </a:pPr>
            <a:r>
              <a:rPr lang="en-US" dirty="0" smtClean="0">
                <a:solidFill>
                  <a:schemeClr val="bg1"/>
                </a:solidFill>
                <a:effectLst>
                  <a:outerShdw blurRad="38100" dist="38100" dir="2700000" algn="tl">
                    <a:srgbClr val="000000">
                      <a:alpha val="43137"/>
                    </a:srgbClr>
                  </a:outerShdw>
                </a:effectLst>
              </a:rPr>
              <a:t>The sidereal day is measured by the time required for a star to reappear at the identical position in the sky where it was observed the day before</a:t>
            </a:r>
          </a:p>
        </p:txBody>
      </p:sp>
      <p:sp>
        <p:nvSpPr>
          <p:cNvPr id="7" name="Content Placeholder 6"/>
          <p:cNvSpPr>
            <a:spLocks noGrp="1"/>
          </p:cNvSpPr>
          <p:nvPr>
            <p:ph sz="half" idx="2"/>
          </p:nvPr>
        </p:nvSpPr>
        <p:spPr/>
        <p:txBody>
          <a:bodyPr>
            <a:normAutofit lnSpcReduction="10000"/>
          </a:bodyPr>
          <a:lstStyle/>
          <a:p>
            <a:pPr algn="ctr">
              <a:buNone/>
            </a:pPr>
            <a:endParaRPr lang="en-US" b="1" dirty="0" smtClean="0">
              <a:solidFill>
                <a:schemeClr val="bg1"/>
              </a:solidFill>
              <a:effectLst>
                <a:outerShdw blurRad="38100" dist="38100" dir="2700000" algn="tl">
                  <a:srgbClr val="000000">
                    <a:alpha val="43137"/>
                  </a:srgbClr>
                </a:outerShdw>
              </a:effectLst>
            </a:endParaRPr>
          </a:p>
        </p:txBody>
      </p:sp>
      <p:pic>
        <p:nvPicPr>
          <p:cNvPr id="8" name="Picture 15"/>
          <p:cNvPicPr>
            <a:picLocks noChangeAspect="1" noChangeArrowheads="1"/>
          </p:cNvPicPr>
          <p:nvPr/>
        </p:nvPicPr>
        <p:blipFill>
          <a:blip r:embed="rId3" cstate="print"/>
          <a:srcRect/>
          <a:stretch>
            <a:fillRect/>
          </a:stretch>
        </p:blipFill>
        <p:spPr bwMode="auto">
          <a:xfrm>
            <a:off x="4495800" y="1219200"/>
            <a:ext cx="4448176" cy="54165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lstStyle/>
          <a:p>
            <a:pPr algn="ctr"/>
            <a:r>
              <a:rPr lang="en-US" dirty="0" smtClean="0">
                <a:solidFill>
                  <a:schemeClr val="bg1"/>
                </a:solidFill>
                <a:effectLst>
                  <a:outerShdw blurRad="38100" dist="38100" dir="2700000" algn="tl">
                    <a:srgbClr val="000000">
                      <a:alpha val="43137"/>
                    </a:srgbClr>
                  </a:outerShdw>
                </a:effectLst>
              </a:rPr>
              <a:t>Rotation</a:t>
            </a:r>
            <a:endParaRPr lang="en-US" dirty="0">
              <a:solidFill>
                <a:schemeClr val="bg1"/>
              </a:solidFill>
              <a:effectLst>
                <a:outerShdw blurRad="38100" dist="38100" dir="2700000" algn="tl">
                  <a:srgbClr val="000000">
                    <a:alpha val="43137"/>
                  </a:srgbClr>
                </a:outerShdw>
              </a:effectLst>
            </a:endParaRPr>
          </a:p>
        </p:txBody>
      </p:sp>
      <p:sp>
        <p:nvSpPr>
          <p:cNvPr id="8" name="Content Placeholder 7"/>
          <p:cNvSpPr>
            <a:spLocks noGrp="1"/>
          </p:cNvSpPr>
          <p:nvPr>
            <p:ph sz="half" idx="1"/>
          </p:nvPr>
        </p:nvSpPr>
        <p:spPr/>
        <p:txBody>
          <a:bodyPr>
            <a:normAutofit fontScale="92500" lnSpcReduction="20000"/>
          </a:bodyPr>
          <a:lstStyle/>
          <a:p>
            <a:endParaRPr lang="en-US"/>
          </a:p>
        </p:txBody>
      </p:sp>
      <p:sp>
        <p:nvSpPr>
          <p:cNvPr id="9" name="Content Placeholder 8"/>
          <p:cNvSpPr>
            <a:spLocks noGrp="1"/>
          </p:cNvSpPr>
          <p:nvPr>
            <p:ph sz="half" idx="2"/>
          </p:nvPr>
        </p:nvSpPr>
        <p:spPr>
          <a:xfrm>
            <a:off x="4648200" y="1219200"/>
            <a:ext cx="4495800" cy="5638800"/>
          </a:xfrm>
        </p:spPr>
        <p:txBody>
          <a:bodyPr>
            <a:normAutofit fontScale="92500" lnSpcReduction="20000"/>
          </a:bodyPr>
          <a:lstStyle/>
          <a:p>
            <a:pPr algn="ctr">
              <a:buNone/>
            </a:pPr>
            <a:r>
              <a:rPr lang="en-US" dirty="0" smtClean="0">
                <a:solidFill>
                  <a:schemeClr val="bg1"/>
                </a:solidFill>
                <a:effectLst>
                  <a:outerShdw blurRad="38100" dist="38100" dir="2700000" algn="tl">
                    <a:srgbClr val="000000">
                      <a:alpha val="43137"/>
                    </a:srgbClr>
                  </a:outerShdw>
                </a:effectLst>
              </a:rPr>
              <a:t>The sidereal day has a period of 23 hours, 56 minutes, and 4 seconds (measured in solar time), which is almost 4 minutes shorter than the mean solar day</a:t>
            </a:r>
          </a:p>
          <a:p>
            <a:pPr algn="ctr">
              <a:buNone/>
            </a:pPr>
            <a:endParaRPr lang="en-US" dirty="0">
              <a:solidFill>
                <a:schemeClr val="bg1"/>
              </a:solidFill>
              <a:effectLst>
                <a:outerShdw blurRad="38100" dist="38100" dir="2700000" algn="tl">
                  <a:srgbClr val="000000">
                    <a:alpha val="43137"/>
                  </a:srgbClr>
                </a:outerShdw>
              </a:effectLst>
            </a:endParaRPr>
          </a:p>
          <a:p>
            <a:pPr algn="ctr">
              <a:buNone/>
            </a:pPr>
            <a:r>
              <a:rPr lang="en-US" dirty="0" smtClean="0">
                <a:solidFill>
                  <a:schemeClr val="bg1"/>
                </a:solidFill>
                <a:effectLst>
                  <a:outerShdw blurRad="38100" dist="38100" dir="2700000" algn="tl">
                    <a:srgbClr val="000000">
                      <a:alpha val="43137"/>
                    </a:srgbClr>
                  </a:outerShdw>
                </a:effectLst>
              </a:rPr>
              <a:t>This difference results because the direction to distant stars barely changes because of Earth’s slow revolution along it orbit</a:t>
            </a:r>
          </a:p>
          <a:p>
            <a:pPr algn="ctr">
              <a:buNone/>
            </a:pPr>
            <a:endParaRPr lang="en-US" dirty="0">
              <a:solidFill>
                <a:schemeClr val="bg1"/>
              </a:solidFill>
              <a:effectLst>
                <a:outerShdw blurRad="38100" dist="38100" dir="2700000" algn="tl">
                  <a:srgbClr val="000000">
                    <a:alpha val="43137"/>
                  </a:srgbClr>
                </a:outerShdw>
              </a:effectLst>
            </a:endParaRPr>
          </a:p>
          <a:p>
            <a:pPr algn="ctr">
              <a:buNone/>
            </a:pPr>
            <a:r>
              <a:rPr lang="en-US" dirty="0" smtClean="0">
                <a:solidFill>
                  <a:schemeClr val="bg1"/>
                </a:solidFill>
                <a:effectLst>
                  <a:outerShdw blurRad="38100" dist="38100" dir="2700000" algn="tl">
                    <a:srgbClr val="000000">
                      <a:alpha val="43137"/>
                    </a:srgbClr>
                  </a:outerShdw>
                </a:effectLst>
              </a:rPr>
              <a:t>The direction to the sun, on the other hand, changes by almost 1 degree each day</a:t>
            </a:r>
          </a:p>
        </p:txBody>
      </p:sp>
      <p:pic>
        <p:nvPicPr>
          <p:cNvPr id="6" name="Picture 15"/>
          <p:cNvPicPr>
            <a:picLocks noChangeAspect="1" noChangeArrowheads="1"/>
          </p:cNvPicPr>
          <p:nvPr/>
        </p:nvPicPr>
        <p:blipFill>
          <a:blip r:embed="rId3" cstate="print"/>
          <a:srcRect/>
          <a:stretch>
            <a:fillRect/>
          </a:stretch>
        </p:blipFill>
        <p:spPr bwMode="auto">
          <a:xfrm>
            <a:off x="152400" y="1295400"/>
            <a:ext cx="4419600" cy="541655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lstStyle/>
          <a:p>
            <a:pPr algn="ctr"/>
            <a:r>
              <a:rPr lang="en-US" dirty="0" smtClean="0">
                <a:solidFill>
                  <a:schemeClr val="bg1"/>
                </a:solidFill>
                <a:effectLst>
                  <a:outerShdw blurRad="38100" dist="38100" dir="2700000" algn="tl">
                    <a:srgbClr val="000000">
                      <a:alpha val="43137"/>
                    </a:srgbClr>
                  </a:outerShdw>
                </a:effectLst>
              </a:rPr>
              <a:t>Rotation</a:t>
            </a:r>
            <a:endParaRPr lang="en-US" dirty="0">
              <a:solidFill>
                <a:schemeClr val="bg1"/>
              </a:solidFill>
              <a:effectLst>
                <a:outerShdw blurRad="38100" dist="38100" dir="2700000" algn="tl">
                  <a:srgbClr val="000000">
                    <a:alpha val="43137"/>
                  </a:srgbClr>
                </a:outerShdw>
              </a:effectLst>
            </a:endParaRPr>
          </a:p>
        </p:txBody>
      </p:sp>
      <p:sp>
        <p:nvSpPr>
          <p:cNvPr id="6" name="Text Placeholder 5"/>
          <p:cNvSpPr>
            <a:spLocks noGrp="1"/>
          </p:cNvSpPr>
          <p:nvPr>
            <p:ph sz="half" idx="1"/>
          </p:nvPr>
        </p:nvSpPr>
        <p:spPr>
          <a:xfrm>
            <a:off x="0" y="1295400"/>
            <a:ext cx="4495800" cy="5562600"/>
          </a:xfrm>
        </p:spPr>
        <p:txBody>
          <a:bodyPr>
            <a:normAutofit fontScale="92500" lnSpcReduction="20000"/>
          </a:bodyPr>
          <a:lstStyle/>
          <a:p>
            <a:pPr algn="ctr">
              <a:buNone/>
            </a:pPr>
            <a:r>
              <a:rPr lang="en-US" dirty="0" smtClean="0">
                <a:solidFill>
                  <a:schemeClr val="bg1"/>
                </a:solidFill>
                <a:effectLst>
                  <a:outerShdw blurRad="38100" dist="38100" dir="2700000" algn="tl">
                    <a:srgbClr val="000000">
                      <a:alpha val="43137"/>
                    </a:srgbClr>
                  </a:outerShdw>
                </a:effectLst>
              </a:rPr>
              <a:t>In sidereal time, “noon” occurs four minutes earlier each day</a:t>
            </a:r>
          </a:p>
          <a:p>
            <a:pPr algn="ctr">
              <a:buNone/>
            </a:pPr>
            <a:endParaRPr lang="en-US" dirty="0">
              <a:solidFill>
                <a:schemeClr val="bg1"/>
              </a:solidFill>
              <a:effectLst>
                <a:outerShdw blurRad="38100" dist="38100" dir="2700000" algn="tl">
                  <a:srgbClr val="000000">
                    <a:alpha val="43137"/>
                  </a:srgbClr>
                </a:outerShdw>
              </a:effectLst>
            </a:endParaRPr>
          </a:p>
          <a:p>
            <a:pPr algn="ctr">
              <a:buNone/>
            </a:pPr>
            <a:r>
              <a:rPr lang="en-US" dirty="0" smtClean="0">
                <a:solidFill>
                  <a:schemeClr val="bg1"/>
                </a:solidFill>
                <a:effectLst>
                  <a:outerShdw blurRad="38100" dist="38100" dir="2700000" algn="tl">
                    <a:srgbClr val="000000">
                      <a:alpha val="43137"/>
                    </a:srgbClr>
                  </a:outerShdw>
                </a:effectLst>
              </a:rPr>
              <a:t>Therefore, after six months, “noon” occurs at “midnight”</a:t>
            </a:r>
          </a:p>
          <a:p>
            <a:pPr algn="ctr">
              <a:buNone/>
            </a:pPr>
            <a:endParaRPr lang="en-US" dirty="0">
              <a:solidFill>
                <a:schemeClr val="bg1"/>
              </a:solidFill>
              <a:effectLst>
                <a:outerShdw blurRad="38100" dist="38100" dir="2700000" algn="tl">
                  <a:srgbClr val="000000">
                    <a:alpha val="43137"/>
                  </a:srgbClr>
                </a:outerShdw>
              </a:effectLst>
            </a:endParaRPr>
          </a:p>
          <a:p>
            <a:pPr algn="ctr">
              <a:buNone/>
            </a:pPr>
            <a:r>
              <a:rPr lang="en-US" dirty="0" smtClean="0">
                <a:solidFill>
                  <a:schemeClr val="bg1"/>
                </a:solidFill>
                <a:effectLst>
                  <a:outerShdw blurRad="38100" dist="38100" dir="2700000" algn="tl">
                    <a:srgbClr val="000000">
                      <a:alpha val="43137"/>
                    </a:srgbClr>
                  </a:outerShdw>
                </a:effectLst>
              </a:rPr>
              <a:t>Astronomers use sidereal time because the stars appear in the same position in the sky every 24 sidereal hours</a:t>
            </a:r>
          </a:p>
          <a:p>
            <a:pPr algn="ctr">
              <a:buNone/>
            </a:pPr>
            <a:endParaRPr lang="en-US" dirty="0">
              <a:solidFill>
                <a:schemeClr val="bg1"/>
              </a:solidFill>
              <a:effectLst>
                <a:outerShdw blurRad="38100" dist="38100" dir="2700000" algn="tl">
                  <a:srgbClr val="000000">
                    <a:alpha val="43137"/>
                  </a:srgbClr>
                </a:outerShdw>
              </a:effectLst>
            </a:endParaRPr>
          </a:p>
          <a:p>
            <a:pPr algn="ctr">
              <a:buNone/>
            </a:pPr>
            <a:r>
              <a:rPr lang="en-US" dirty="0" smtClean="0">
                <a:solidFill>
                  <a:schemeClr val="bg1"/>
                </a:solidFill>
                <a:effectLst>
                  <a:outerShdw blurRad="38100" dist="38100" dir="2700000" algn="tl">
                    <a:srgbClr val="000000">
                      <a:alpha val="43137"/>
                    </a:srgbClr>
                  </a:outerShdw>
                </a:effectLst>
              </a:rPr>
              <a:t>Usually, an observatory will begin its sidereal day when the position of the spring equinox is directly overhead</a:t>
            </a:r>
          </a:p>
        </p:txBody>
      </p:sp>
      <p:sp>
        <p:nvSpPr>
          <p:cNvPr id="7" name="Content Placeholder 6"/>
          <p:cNvSpPr>
            <a:spLocks noGrp="1"/>
          </p:cNvSpPr>
          <p:nvPr>
            <p:ph sz="half" idx="2"/>
          </p:nvPr>
        </p:nvSpPr>
        <p:spPr/>
        <p:txBody>
          <a:bodyPr>
            <a:normAutofit fontScale="92500" lnSpcReduction="20000"/>
          </a:bodyPr>
          <a:lstStyle/>
          <a:p>
            <a:pPr algn="ctr">
              <a:buNone/>
            </a:pPr>
            <a:endParaRPr lang="en-US" b="1" dirty="0" smtClean="0">
              <a:solidFill>
                <a:schemeClr val="bg1"/>
              </a:solidFill>
              <a:effectLst>
                <a:outerShdw blurRad="38100" dist="38100" dir="2700000" algn="tl">
                  <a:srgbClr val="000000">
                    <a:alpha val="43137"/>
                  </a:srgbClr>
                </a:outerShdw>
              </a:effectLst>
            </a:endParaRPr>
          </a:p>
        </p:txBody>
      </p:sp>
      <p:pic>
        <p:nvPicPr>
          <p:cNvPr id="8" name="Picture 15"/>
          <p:cNvPicPr>
            <a:picLocks noChangeAspect="1" noChangeArrowheads="1"/>
          </p:cNvPicPr>
          <p:nvPr/>
        </p:nvPicPr>
        <p:blipFill>
          <a:blip r:embed="rId3" cstate="print"/>
          <a:srcRect/>
          <a:stretch>
            <a:fillRect/>
          </a:stretch>
        </p:blipFill>
        <p:spPr bwMode="auto">
          <a:xfrm>
            <a:off x="4495800" y="1219200"/>
            <a:ext cx="4448176" cy="541655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lstStyle/>
          <a:p>
            <a:pPr algn="ctr"/>
            <a:r>
              <a:rPr lang="en-US" dirty="0" smtClean="0">
                <a:solidFill>
                  <a:schemeClr val="bg1"/>
                </a:solidFill>
                <a:effectLst>
                  <a:outerShdw blurRad="38100" dist="38100" dir="2700000" algn="tl">
                    <a:srgbClr val="000000">
                      <a:alpha val="43137"/>
                    </a:srgbClr>
                  </a:outerShdw>
                </a:effectLst>
              </a:rPr>
              <a:t>Revolution</a:t>
            </a:r>
            <a:endParaRPr lang="en-US" dirty="0">
              <a:solidFill>
                <a:schemeClr val="bg1"/>
              </a:solidFill>
              <a:effectLst>
                <a:outerShdw blurRad="38100" dist="38100" dir="2700000" algn="tl">
                  <a:srgbClr val="000000">
                    <a:alpha val="43137"/>
                  </a:srgbClr>
                </a:outerShdw>
              </a:effectLst>
            </a:endParaRPr>
          </a:p>
        </p:txBody>
      </p:sp>
      <p:sp>
        <p:nvSpPr>
          <p:cNvPr id="8" name="Content Placeholder 7"/>
          <p:cNvSpPr>
            <a:spLocks noGrp="1"/>
          </p:cNvSpPr>
          <p:nvPr>
            <p:ph sz="half" idx="1"/>
          </p:nvPr>
        </p:nvSpPr>
        <p:spPr/>
        <p:txBody>
          <a:bodyPr>
            <a:normAutofit lnSpcReduction="10000"/>
          </a:bodyPr>
          <a:lstStyle/>
          <a:p>
            <a:endParaRPr lang="en-US"/>
          </a:p>
        </p:txBody>
      </p:sp>
      <p:sp>
        <p:nvSpPr>
          <p:cNvPr id="9" name="Content Placeholder 8"/>
          <p:cNvSpPr>
            <a:spLocks noGrp="1"/>
          </p:cNvSpPr>
          <p:nvPr>
            <p:ph sz="half" idx="2"/>
          </p:nvPr>
        </p:nvSpPr>
        <p:spPr>
          <a:xfrm>
            <a:off x="4648200" y="1219200"/>
            <a:ext cx="4495800" cy="5638800"/>
          </a:xfrm>
        </p:spPr>
        <p:txBody>
          <a:bodyPr>
            <a:normAutofit lnSpcReduction="10000"/>
          </a:bodyPr>
          <a:lstStyle/>
          <a:p>
            <a:pPr algn="ctr">
              <a:buNone/>
            </a:pPr>
            <a:r>
              <a:rPr lang="en-US" dirty="0" smtClean="0">
                <a:solidFill>
                  <a:schemeClr val="bg1"/>
                </a:solidFill>
                <a:effectLst>
                  <a:outerShdw blurRad="38100" dist="38100" dir="2700000" algn="tl">
                    <a:srgbClr val="000000">
                      <a:alpha val="43137"/>
                    </a:srgbClr>
                  </a:outerShdw>
                </a:effectLst>
              </a:rPr>
              <a:t>Earth revolves around the sun in an elliptical orbit at an average speed of 107,000 kilometers per hour</a:t>
            </a:r>
          </a:p>
          <a:p>
            <a:pPr algn="ctr">
              <a:buNone/>
            </a:pPr>
            <a:endParaRPr lang="en-US" dirty="0">
              <a:solidFill>
                <a:schemeClr val="bg1"/>
              </a:solidFill>
              <a:effectLst>
                <a:outerShdw blurRad="38100" dist="38100" dir="2700000" algn="tl">
                  <a:srgbClr val="000000">
                    <a:alpha val="43137"/>
                  </a:srgbClr>
                </a:outerShdw>
              </a:effectLst>
            </a:endParaRPr>
          </a:p>
          <a:p>
            <a:pPr algn="ctr">
              <a:buNone/>
            </a:pPr>
            <a:r>
              <a:rPr lang="en-US" dirty="0" smtClean="0">
                <a:solidFill>
                  <a:schemeClr val="bg1"/>
                </a:solidFill>
                <a:effectLst>
                  <a:outerShdw blurRad="38100" dist="38100" dir="2700000" algn="tl">
                    <a:srgbClr val="000000">
                      <a:alpha val="43137"/>
                    </a:srgbClr>
                  </a:outerShdw>
                </a:effectLst>
              </a:rPr>
              <a:t>Its average distance from the sun is 150 million kilometers</a:t>
            </a:r>
          </a:p>
          <a:p>
            <a:pPr algn="ctr">
              <a:buNone/>
            </a:pPr>
            <a:endParaRPr lang="en-US" dirty="0">
              <a:solidFill>
                <a:schemeClr val="bg1"/>
              </a:solidFill>
              <a:effectLst>
                <a:outerShdw blurRad="38100" dist="38100" dir="2700000" algn="tl">
                  <a:srgbClr val="000000">
                    <a:alpha val="43137"/>
                  </a:srgbClr>
                </a:outerShdw>
              </a:effectLst>
            </a:endParaRPr>
          </a:p>
          <a:p>
            <a:pPr algn="ctr">
              <a:buNone/>
            </a:pPr>
            <a:r>
              <a:rPr lang="en-US" dirty="0" smtClean="0">
                <a:solidFill>
                  <a:schemeClr val="bg1"/>
                </a:solidFill>
                <a:effectLst>
                  <a:outerShdw blurRad="38100" dist="38100" dir="2700000" algn="tl">
                    <a:srgbClr val="000000">
                      <a:alpha val="43137"/>
                    </a:srgbClr>
                  </a:outerShdw>
                </a:effectLst>
              </a:rPr>
              <a:t>But because its orbit is an ellipse, Earth’s distance from the sun varies</a:t>
            </a:r>
          </a:p>
        </p:txBody>
      </p:sp>
      <p:pic>
        <p:nvPicPr>
          <p:cNvPr id="12290" name="Picture 2" descr="http://t2.gstatic.com/images?q=tbn:ANd9GcRRrlI5ZkWvTbr1-nUUTF6HkzS-p5bPoZ61lZbSpHATjoflzCI-yK2fsU1Z"/>
          <p:cNvPicPr>
            <a:picLocks noChangeAspect="1" noChangeArrowheads="1"/>
          </p:cNvPicPr>
          <p:nvPr/>
        </p:nvPicPr>
        <p:blipFill>
          <a:blip r:embed="rId3" cstate="print"/>
          <a:srcRect/>
          <a:stretch>
            <a:fillRect/>
          </a:stretch>
        </p:blipFill>
        <p:spPr bwMode="auto">
          <a:xfrm>
            <a:off x="228600" y="1295400"/>
            <a:ext cx="4267200" cy="530542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lstStyle/>
          <a:p>
            <a:pPr algn="ctr"/>
            <a:r>
              <a:rPr lang="en-US" dirty="0" smtClean="0">
                <a:solidFill>
                  <a:schemeClr val="bg1"/>
                </a:solidFill>
                <a:effectLst>
                  <a:outerShdw blurRad="38100" dist="38100" dir="2700000" algn="tl">
                    <a:srgbClr val="000000">
                      <a:alpha val="43137"/>
                    </a:srgbClr>
                  </a:outerShdw>
                </a:effectLst>
              </a:rPr>
              <a:t>Revolution</a:t>
            </a:r>
            <a:endParaRPr lang="en-US" dirty="0">
              <a:solidFill>
                <a:schemeClr val="bg1"/>
              </a:solidFill>
              <a:effectLst>
                <a:outerShdw blurRad="38100" dist="38100" dir="2700000" algn="tl">
                  <a:srgbClr val="000000">
                    <a:alpha val="43137"/>
                  </a:srgbClr>
                </a:outerShdw>
              </a:effectLst>
            </a:endParaRPr>
          </a:p>
        </p:txBody>
      </p:sp>
      <p:sp>
        <p:nvSpPr>
          <p:cNvPr id="6" name="Text Placeholder 5"/>
          <p:cNvSpPr>
            <a:spLocks noGrp="1"/>
          </p:cNvSpPr>
          <p:nvPr>
            <p:ph sz="half" idx="1"/>
          </p:nvPr>
        </p:nvSpPr>
        <p:spPr>
          <a:xfrm>
            <a:off x="0" y="1143000"/>
            <a:ext cx="4495800" cy="5715000"/>
          </a:xfrm>
        </p:spPr>
        <p:txBody>
          <a:bodyPr>
            <a:noAutofit/>
          </a:bodyPr>
          <a:lstStyle/>
          <a:p>
            <a:pPr algn="ctr">
              <a:buNone/>
            </a:pPr>
            <a:r>
              <a:rPr lang="en-US" sz="2140" dirty="0" smtClean="0">
                <a:solidFill>
                  <a:schemeClr val="bg1"/>
                </a:solidFill>
                <a:effectLst>
                  <a:outerShdw blurRad="38100" dist="38100" dir="2700000" algn="tl">
                    <a:srgbClr val="000000">
                      <a:alpha val="43137"/>
                    </a:srgbClr>
                  </a:outerShdw>
                </a:effectLst>
              </a:rPr>
              <a:t>At </a:t>
            </a:r>
            <a:r>
              <a:rPr lang="en-US" sz="2140" b="1" dirty="0" smtClean="0">
                <a:solidFill>
                  <a:schemeClr val="bg1"/>
                </a:solidFill>
                <a:effectLst>
                  <a:outerShdw blurRad="38100" dist="38100" dir="2700000" algn="tl">
                    <a:srgbClr val="000000">
                      <a:alpha val="43137"/>
                    </a:srgbClr>
                  </a:outerShdw>
                </a:effectLst>
              </a:rPr>
              <a:t>perihelion</a:t>
            </a:r>
            <a:r>
              <a:rPr lang="en-US" sz="2140" dirty="0" smtClean="0">
                <a:solidFill>
                  <a:schemeClr val="bg1"/>
                </a:solidFill>
                <a:effectLst>
                  <a:outerShdw blurRad="38100" dist="38100" dir="2700000" algn="tl">
                    <a:srgbClr val="000000">
                      <a:alpha val="43137"/>
                    </a:srgbClr>
                  </a:outerShdw>
                </a:effectLst>
              </a:rPr>
              <a:t>, Earth is closest to the sun—about 147 million kilometers away</a:t>
            </a:r>
          </a:p>
          <a:p>
            <a:pPr algn="ctr">
              <a:buNone/>
            </a:pPr>
            <a:endParaRPr lang="en-US" sz="2140" dirty="0">
              <a:solidFill>
                <a:schemeClr val="bg1"/>
              </a:solidFill>
              <a:effectLst>
                <a:outerShdw blurRad="38100" dist="38100" dir="2700000" algn="tl">
                  <a:srgbClr val="000000">
                    <a:alpha val="43137"/>
                  </a:srgbClr>
                </a:outerShdw>
              </a:effectLst>
            </a:endParaRPr>
          </a:p>
          <a:p>
            <a:pPr algn="ctr">
              <a:buNone/>
            </a:pPr>
            <a:r>
              <a:rPr lang="en-US" sz="2140" dirty="0" smtClean="0">
                <a:solidFill>
                  <a:schemeClr val="bg1"/>
                </a:solidFill>
                <a:effectLst>
                  <a:outerShdw blurRad="38100" dist="38100" dir="2700000" algn="tl">
                    <a:srgbClr val="000000">
                      <a:alpha val="43137"/>
                    </a:srgbClr>
                  </a:outerShdw>
                </a:effectLst>
              </a:rPr>
              <a:t>Perihelion occurs about January 3 each year</a:t>
            </a:r>
          </a:p>
          <a:p>
            <a:pPr algn="ctr">
              <a:buNone/>
            </a:pPr>
            <a:endParaRPr lang="en-US" sz="2140" dirty="0">
              <a:solidFill>
                <a:schemeClr val="bg1"/>
              </a:solidFill>
              <a:effectLst>
                <a:outerShdw blurRad="38100" dist="38100" dir="2700000" algn="tl">
                  <a:srgbClr val="000000">
                    <a:alpha val="43137"/>
                  </a:srgbClr>
                </a:outerShdw>
              </a:effectLst>
            </a:endParaRPr>
          </a:p>
          <a:p>
            <a:pPr algn="ctr">
              <a:buNone/>
            </a:pPr>
            <a:r>
              <a:rPr lang="en-US" sz="2140" dirty="0" smtClean="0">
                <a:solidFill>
                  <a:schemeClr val="bg1"/>
                </a:solidFill>
                <a:effectLst>
                  <a:outerShdw blurRad="38100" dist="38100" dir="2700000" algn="tl">
                    <a:srgbClr val="000000">
                      <a:alpha val="43137"/>
                    </a:srgbClr>
                  </a:outerShdw>
                </a:effectLst>
              </a:rPr>
              <a:t>At </a:t>
            </a:r>
            <a:r>
              <a:rPr lang="en-US" sz="2140" b="1" dirty="0" smtClean="0">
                <a:solidFill>
                  <a:schemeClr val="bg1"/>
                </a:solidFill>
                <a:effectLst>
                  <a:outerShdw blurRad="38100" dist="38100" dir="2700000" algn="tl">
                    <a:srgbClr val="000000">
                      <a:alpha val="43137"/>
                    </a:srgbClr>
                  </a:outerShdw>
                </a:effectLst>
              </a:rPr>
              <a:t>aphelion</a:t>
            </a:r>
            <a:r>
              <a:rPr lang="en-US" sz="2140" dirty="0" smtClean="0">
                <a:solidFill>
                  <a:schemeClr val="bg1"/>
                </a:solidFill>
                <a:effectLst>
                  <a:outerShdw blurRad="38100" dist="38100" dir="2700000" algn="tl">
                    <a:srgbClr val="000000">
                      <a:alpha val="43137"/>
                    </a:srgbClr>
                  </a:outerShdw>
                </a:effectLst>
              </a:rPr>
              <a:t>, Earth is farthest from the sun—about 152 million kilometers away</a:t>
            </a:r>
          </a:p>
          <a:p>
            <a:pPr algn="ctr">
              <a:buNone/>
            </a:pPr>
            <a:endParaRPr lang="en-US" sz="2140" dirty="0">
              <a:solidFill>
                <a:schemeClr val="bg1"/>
              </a:solidFill>
              <a:effectLst>
                <a:outerShdw blurRad="38100" dist="38100" dir="2700000" algn="tl">
                  <a:srgbClr val="000000">
                    <a:alpha val="43137"/>
                  </a:srgbClr>
                </a:outerShdw>
              </a:effectLst>
            </a:endParaRPr>
          </a:p>
          <a:p>
            <a:pPr algn="ctr">
              <a:buNone/>
            </a:pPr>
            <a:r>
              <a:rPr lang="en-US" sz="2140" dirty="0" smtClean="0">
                <a:solidFill>
                  <a:schemeClr val="bg1"/>
                </a:solidFill>
                <a:effectLst>
                  <a:outerShdw blurRad="38100" dist="38100" dir="2700000" algn="tl">
                    <a:srgbClr val="000000">
                      <a:alpha val="43137"/>
                    </a:srgbClr>
                  </a:outerShdw>
                </a:effectLst>
              </a:rPr>
              <a:t>Aphelion occurs about July 4</a:t>
            </a:r>
          </a:p>
          <a:p>
            <a:pPr algn="ctr">
              <a:buNone/>
            </a:pPr>
            <a:endParaRPr lang="en-US" sz="2140" dirty="0">
              <a:solidFill>
                <a:schemeClr val="bg1"/>
              </a:solidFill>
              <a:effectLst>
                <a:outerShdw blurRad="38100" dist="38100" dir="2700000" algn="tl">
                  <a:srgbClr val="000000">
                    <a:alpha val="43137"/>
                  </a:srgbClr>
                </a:outerShdw>
              </a:effectLst>
            </a:endParaRPr>
          </a:p>
          <a:p>
            <a:pPr algn="ctr">
              <a:buNone/>
            </a:pPr>
            <a:r>
              <a:rPr lang="en-US" sz="2140" dirty="0" smtClean="0">
                <a:solidFill>
                  <a:schemeClr val="bg1"/>
                </a:solidFill>
                <a:effectLst>
                  <a:outerShdw blurRad="38100" dist="38100" dir="2700000" algn="tl">
                    <a:srgbClr val="000000">
                      <a:alpha val="43137"/>
                    </a:srgbClr>
                  </a:outerShdw>
                </a:effectLst>
              </a:rPr>
              <a:t>So Earth is farthest from the sun in July and closest to the sun in January </a:t>
            </a:r>
          </a:p>
          <a:p>
            <a:pPr algn="ctr">
              <a:buNone/>
            </a:pPr>
            <a:endParaRPr lang="en-US" sz="2140" dirty="0">
              <a:solidFill>
                <a:schemeClr val="bg1"/>
              </a:solidFill>
              <a:effectLst>
                <a:outerShdw blurRad="38100" dist="38100" dir="2700000" algn="tl">
                  <a:srgbClr val="000000">
                    <a:alpha val="43137"/>
                  </a:srgbClr>
                </a:outerShdw>
              </a:effectLst>
            </a:endParaRPr>
          </a:p>
        </p:txBody>
      </p:sp>
      <p:sp>
        <p:nvSpPr>
          <p:cNvPr id="7" name="Content Placeholder 6"/>
          <p:cNvSpPr>
            <a:spLocks noGrp="1"/>
          </p:cNvSpPr>
          <p:nvPr>
            <p:ph sz="half" idx="2"/>
          </p:nvPr>
        </p:nvSpPr>
        <p:spPr/>
        <p:txBody>
          <a:bodyPr>
            <a:normAutofit/>
          </a:bodyPr>
          <a:lstStyle/>
          <a:p>
            <a:pPr algn="ctr">
              <a:buNone/>
            </a:pPr>
            <a:endParaRPr lang="en-US" b="1" dirty="0" smtClean="0">
              <a:solidFill>
                <a:schemeClr val="bg1"/>
              </a:solidFill>
              <a:effectLst>
                <a:outerShdw blurRad="38100" dist="38100" dir="2700000" algn="tl">
                  <a:srgbClr val="000000">
                    <a:alpha val="43137"/>
                  </a:srgbClr>
                </a:outerShdw>
              </a:effectLst>
            </a:endParaRPr>
          </a:p>
        </p:txBody>
      </p:sp>
      <p:pic>
        <p:nvPicPr>
          <p:cNvPr id="11266" name="Picture 2" descr="http://apps.startribune.com/blogs/user_images/perihelion.jpg"/>
          <p:cNvPicPr>
            <a:picLocks noChangeAspect="1" noChangeArrowheads="1"/>
          </p:cNvPicPr>
          <p:nvPr/>
        </p:nvPicPr>
        <p:blipFill>
          <a:blip r:embed="rId3" cstate="print"/>
          <a:srcRect/>
          <a:stretch>
            <a:fillRect/>
          </a:stretch>
        </p:blipFill>
        <p:spPr bwMode="auto">
          <a:xfrm>
            <a:off x="4648200" y="1219200"/>
            <a:ext cx="4286250" cy="544830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lstStyle/>
          <a:p>
            <a:pPr algn="ctr"/>
            <a:r>
              <a:rPr lang="en-US" dirty="0" smtClean="0">
                <a:solidFill>
                  <a:schemeClr val="bg1"/>
                </a:solidFill>
                <a:effectLst>
                  <a:outerShdw blurRad="38100" dist="38100" dir="2700000" algn="tl">
                    <a:srgbClr val="000000">
                      <a:alpha val="43137"/>
                    </a:srgbClr>
                  </a:outerShdw>
                </a:effectLst>
              </a:rPr>
              <a:t>Revolution</a:t>
            </a:r>
            <a:endParaRPr lang="en-US" dirty="0">
              <a:solidFill>
                <a:schemeClr val="bg1"/>
              </a:solidFill>
              <a:effectLst>
                <a:outerShdw blurRad="38100" dist="38100" dir="2700000" algn="tl">
                  <a:srgbClr val="000000">
                    <a:alpha val="43137"/>
                  </a:srgbClr>
                </a:outerShdw>
              </a:effectLst>
            </a:endParaRPr>
          </a:p>
        </p:txBody>
      </p:sp>
      <p:sp>
        <p:nvSpPr>
          <p:cNvPr id="8" name="Content Placeholder 7"/>
          <p:cNvSpPr>
            <a:spLocks noGrp="1"/>
          </p:cNvSpPr>
          <p:nvPr>
            <p:ph sz="half" idx="1"/>
          </p:nvPr>
        </p:nvSpPr>
        <p:spPr/>
        <p:txBody>
          <a:bodyPr>
            <a:normAutofit/>
          </a:bodyPr>
          <a:lstStyle/>
          <a:p>
            <a:endParaRPr lang="en-US"/>
          </a:p>
        </p:txBody>
      </p:sp>
      <p:sp>
        <p:nvSpPr>
          <p:cNvPr id="9" name="Content Placeholder 8"/>
          <p:cNvSpPr>
            <a:spLocks noGrp="1"/>
          </p:cNvSpPr>
          <p:nvPr>
            <p:ph sz="half" idx="2"/>
          </p:nvPr>
        </p:nvSpPr>
        <p:spPr>
          <a:xfrm>
            <a:off x="4648200" y="1143000"/>
            <a:ext cx="4495800" cy="5715000"/>
          </a:xfrm>
        </p:spPr>
        <p:txBody>
          <a:bodyPr>
            <a:noAutofit/>
          </a:bodyPr>
          <a:lstStyle/>
          <a:p>
            <a:pPr algn="ctr">
              <a:buNone/>
            </a:pPr>
            <a:r>
              <a:rPr lang="en-US" sz="2100" dirty="0" smtClean="0">
                <a:solidFill>
                  <a:schemeClr val="bg1"/>
                </a:solidFill>
                <a:effectLst>
                  <a:outerShdw blurRad="38100" dist="38100" dir="2700000" algn="tl">
                    <a:srgbClr val="000000">
                      <a:alpha val="43137"/>
                    </a:srgbClr>
                  </a:outerShdw>
                </a:effectLst>
              </a:rPr>
              <a:t>Because of Earth’s annual movement around the sun, each day the sun appears to be displaced among the constellations at a distance equal to about twice its width, or 1 degree</a:t>
            </a:r>
          </a:p>
          <a:p>
            <a:pPr algn="ctr">
              <a:buNone/>
            </a:pPr>
            <a:endParaRPr lang="en-US" sz="2100" dirty="0">
              <a:solidFill>
                <a:schemeClr val="bg1"/>
              </a:solidFill>
              <a:effectLst>
                <a:outerShdw blurRad="38100" dist="38100" dir="2700000" algn="tl">
                  <a:srgbClr val="000000">
                    <a:alpha val="43137"/>
                  </a:srgbClr>
                </a:outerShdw>
              </a:effectLst>
            </a:endParaRPr>
          </a:p>
          <a:p>
            <a:pPr algn="ctr">
              <a:buNone/>
            </a:pPr>
            <a:r>
              <a:rPr lang="en-US" sz="2100" dirty="0" smtClean="0">
                <a:solidFill>
                  <a:schemeClr val="bg1"/>
                </a:solidFill>
                <a:effectLst>
                  <a:outerShdw blurRad="38100" dist="38100" dir="2700000" algn="tl">
                    <a:srgbClr val="000000">
                      <a:alpha val="43137"/>
                    </a:srgbClr>
                  </a:outerShdw>
                </a:effectLst>
              </a:rPr>
              <a:t>The apparent annual path of the sun against the backdrop of the celestial sphere is called the ecliptic</a:t>
            </a:r>
          </a:p>
          <a:p>
            <a:pPr algn="ctr">
              <a:buNone/>
            </a:pPr>
            <a:endParaRPr lang="en-US" sz="2100" dirty="0">
              <a:solidFill>
                <a:schemeClr val="bg1"/>
              </a:solidFill>
              <a:effectLst>
                <a:outerShdw blurRad="38100" dist="38100" dir="2700000" algn="tl">
                  <a:srgbClr val="000000">
                    <a:alpha val="43137"/>
                  </a:srgbClr>
                </a:outerShdw>
              </a:effectLst>
            </a:endParaRPr>
          </a:p>
          <a:p>
            <a:pPr algn="ctr">
              <a:buNone/>
            </a:pPr>
            <a:r>
              <a:rPr lang="en-US" sz="2100" dirty="0" smtClean="0">
                <a:solidFill>
                  <a:schemeClr val="bg1"/>
                </a:solidFill>
                <a:effectLst>
                  <a:outerShdw blurRad="38100" dist="38100" dir="2700000" algn="tl">
                    <a:srgbClr val="000000">
                      <a:alpha val="43137"/>
                    </a:srgbClr>
                  </a:outerShdw>
                </a:effectLst>
              </a:rPr>
              <a:t>Generally, the planets and the moon travel in nearly the same plane as Earth</a:t>
            </a:r>
          </a:p>
          <a:p>
            <a:pPr algn="ctr">
              <a:buNone/>
            </a:pPr>
            <a:endParaRPr lang="en-US" sz="2100" dirty="0">
              <a:solidFill>
                <a:schemeClr val="bg1"/>
              </a:solidFill>
              <a:effectLst>
                <a:outerShdw blurRad="38100" dist="38100" dir="2700000" algn="tl">
                  <a:srgbClr val="000000">
                    <a:alpha val="43137"/>
                  </a:srgbClr>
                </a:outerShdw>
              </a:effectLst>
            </a:endParaRPr>
          </a:p>
          <a:p>
            <a:pPr algn="ctr">
              <a:buNone/>
            </a:pPr>
            <a:r>
              <a:rPr lang="en-US" sz="2100" dirty="0" smtClean="0">
                <a:solidFill>
                  <a:schemeClr val="bg1"/>
                </a:solidFill>
                <a:effectLst>
                  <a:outerShdw blurRad="38100" dist="38100" dir="2700000" algn="tl">
                    <a:srgbClr val="000000">
                      <a:alpha val="43137"/>
                    </a:srgbClr>
                  </a:outerShdw>
                </a:effectLst>
              </a:rPr>
              <a:t>So their paths on the celestial sphere lie near the ecliptic</a:t>
            </a:r>
          </a:p>
        </p:txBody>
      </p:sp>
      <p:pic>
        <p:nvPicPr>
          <p:cNvPr id="6" name="Picture 15"/>
          <p:cNvPicPr>
            <a:picLocks noChangeAspect="1" noChangeArrowheads="1"/>
          </p:cNvPicPr>
          <p:nvPr/>
        </p:nvPicPr>
        <p:blipFill>
          <a:blip r:embed="rId3" cstate="print"/>
          <a:srcRect/>
          <a:stretch>
            <a:fillRect/>
          </a:stretch>
        </p:blipFill>
        <p:spPr bwMode="auto">
          <a:xfrm>
            <a:off x="228600" y="1219200"/>
            <a:ext cx="4289425" cy="543242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lstStyle/>
          <a:p>
            <a:pPr algn="ctr"/>
            <a:r>
              <a:rPr lang="en-US" dirty="0" smtClean="0">
                <a:solidFill>
                  <a:schemeClr val="bg1"/>
                </a:solidFill>
                <a:effectLst>
                  <a:outerShdw blurRad="38100" dist="38100" dir="2700000" algn="tl">
                    <a:srgbClr val="000000">
                      <a:alpha val="43137"/>
                    </a:srgbClr>
                  </a:outerShdw>
                </a:effectLst>
              </a:rPr>
              <a:t>Earth’s Axis and Seasons</a:t>
            </a:r>
            <a:endParaRPr lang="en-US" dirty="0">
              <a:solidFill>
                <a:schemeClr val="bg1"/>
              </a:solidFill>
              <a:effectLst>
                <a:outerShdw blurRad="38100" dist="38100" dir="2700000" algn="tl">
                  <a:srgbClr val="000000">
                    <a:alpha val="43137"/>
                  </a:srgbClr>
                </a:outerShdw>
              </a:effectLst>
            </a:endParaRPr>
          </a:p>
        </p:txBody>
      </p:sp>
      <p:sp>
        <p:nvSpPr>
          <p:cNvPr id="6" name="Text Placeholder 5"/>
          <p:cNvSpPr>
            <a:spLocks noGrp="1"/>
          </p:cNvSpPr>
          <p:nvPr>
            <p:ph sz="half" idx="1"/>
          </p:nvPr>
        </p:nvSpPr>
        <p:spPr>
          <a:xfrm>
            <a:off x="0" y="1143000"/>
            <a:ext cx="4495800" cy="5715000"/>
          </a:xfrm>
        </p:spPr>
        <p:txBody>
          <a:bodyPr>
            <a:noAutofit/>
          </a:bodyPr>
          <a:lstStyle/>
          <a:p>
            <a:pPr algn="ctr">
              <a:buNone/>
            </a:pPr>
            <a:r>
              <a:rPr lang="en-US" sz="2500" dirty="0" smtClean="0">
                <a:solidFill>
                  <a:schemeClr val="bg1"/>
                </a:solidFill>
                <a:effectLst>
                  <a:outerShdw blurRad="38100" dist="38100" dir="2700000" algn="tl">
                    <a:srgbClr val="000000">
                      <a:alpha val="43137"/>
                    </a:srgbClr>
                  </a:outerShdw>
                </a:effectLst>
              </a:rPr>
              <a:t>The imaginary plane that connects Earth’s orbit with the celestial sphere is called the plane of the ecliptic</a:t>
            </a:r>
          </a:p>
          <a:p>
            <a:pPr algn="ctr">
              <a:buNone/>
            </a:pPr>
            <a:endParaRPr lang="en-US" sz="2500" dirty="0">
              <a:solidFill>
                <a:schemeClr val="bg1"/>
              </a:solidFill>
              <a:effectLst>
                <a:outerShdw blurRad="38100" dist="38100" dir="2700000" algn="tl">
                  <a:srgbClr val="000000">
                    <a:alpha val="43137"/>
                  </a:srgbClr>
                </a:outerShdw>
              </a:effectLst>
            </a:endParaRPr>
          </a:p>
          <a:p>
            <a:pPr algn="ctr">
              <a:buNone/>
            </a:pPr>
            <a:r>
              <a:rPr lang="en-US" sz="2500" dirty="0" smtClean="0">
                <a:solidFill>
                  <a:schemeClr val="bg1"/>
                </a:solidFill>
                <a:effectLst>
                  <a:outerShdw blurRad="38100" dist="38100" dir="2700000" algn="tl">
                    <a:srgbClr val="000000">
                      <a:alpha val="43137"/>
                    </a:srgbClr>
                  </a:outerShdw>
                </a:effectLst>
              </a:rPr>
              <a:t>From the reference plane, Earth’s axis of rotation is tilted about 23.5 degrees</a:t>
            </a:r>
          </a:p>
          <a:p>
            <a:pPr algn="ctr">
              <a:buNone/>
            </a:pPr>
            <a:endParaRPr lang="en-US" sz="2500" dirty="0">
              <a:solidFill>
                <a:schemeClr val="bg1"/>
              </a:solidFill>
              <a:effectLst>
                <a:outerShdw blurRad="38100" dist="38100" dir="2700000" algn="tl">
                  <a:srgbClr val="000000">
                    <a:alpha val="43137"/>
                  </a:srgbClr>
                </a:outerShdw>
              </a:effectLst>
            </a:endParaRPr>
          </a:p>
          <a:p>
            <a:pPr algn="ctr">
              <a:buNone/>
            </a:pPr>
            <a:r>
              <a:rPr lang="en-US" sz="2500" dirty="0" smtClean="0">
                <a:solidFill>
                  <a:schemeClr val="bg1"/>
                </a:solidFill>
                <a:effectLst>
                  <a:outerShdw blurRad="38100" dist="38100" dir="2700000" algn="tl">
                    <a:srgbClr val="000000">
                      <a:alpha val="43137"/>
                    </a:srgbClr>
                  </a:outerShdw>
                </a:effectLst>
              </a:rPr>
              <a:t>Because of Earth’s tilt, the apparent path of the sun and the celestial equator intersect each other at an angle of 23.5 degrees</a:t>
            </a:r>
            <a:endParaRPr lang="en-US" sz="2500" dirty="0">
              <a:solidFill>
                <a:schemeClr val="bg1"/>
              </a:solidFill>
              <a:effectLst>
                <a:outerShdw blurRad="38100" dist="38100" dir="2700000" algn="tl">
                  <a:srgbClr val="000000">
                    <a:alpha val="43137"/>
                  </a:srgbClr>
                </a:outerShdw>
              </a:effectLst>
            </a:endParaRPr>
          </a:p>
        </p:txBody>
      </p:sp>
      <p:sp>
        <p:nvSpPr>
          <p:cNvPr id="7" name="Content Placeholder 6"/>
          <p:cNvSpPr>
            <a:spLocks noGrp="1"/>
          </p:cNvSpPr>
          <p:nvPr>
            <p:ph sz="half" idx="2"/>
          </p:nvPr>
        </p:nvSpPr>
        <p:spPr/>
        <p:txBody>
          <a:bodyPr>
            <a:normAutofit/>
          </a:bodyPr>
          <a:lstStyle/>
          <a:p>
            <a:pPr algn="ctr">
              <a:buNone/>
            </a:pPr>
            <a:endParaRPr lang="en-US" b="1" dirty="0" smtClean="0">
              <a:solidFill>
                <a:schemeClr val="bg1"/>
              </a:solidFill>
              <a:effectLst>
                <a:outerShdw blurRad="38100" dist="38100" dir="2700000" algn="tl">
                  <a:srgbClr val="000000">
                    <a:alpha val="43137"/>
                  </a:srgbClr>
                </a:outerShdw>
              </a:effectLst>
            </a:endParaRPr>
          </a:p>
        </p:txBody>
      </p:sp>
      <p:pic>
        <p:nvPicPr>
          <p:cNvPr id="8" name="Picture 15"/>
          <p:cNvPicPr>
            <a:picLocks noChangeAspect="1" noChangeArrowheads="1"/>
          </p:cNvPicPr>
          <p:nvPr/>
        </p:nvPicPr>
        <p:blipFill>
          <a:blip r:embed="rId3" cstate="print"/>
          <a:srcRect/>
          <a:stretch>
            <a:fillRect/>
          </a:stretch>
        </p:blipFill>
        <p:spPr bwMode="auto">
          <a:xfrm>
            <a:off x="4572000" y="1295401"/>
            <a:ext cx="4572001" cy="55626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lstStyle/>
          <a:p>
            <a:pPr algn="ctr"/>
            <a:r>
              <a:rPr lang="en-US" dirty="0" smtClean="0">
                <a:solidFill>
                  <a:schemeClr val="bg1"/>
                </a:solidFill>
                <a:effectLst>
                  <a:outerShdw blurRad="38100" dist="38100" dir="2700000" algn="tl">
                    <a:srgbClr val="000000">
                      <a:alpha val="43137"/>
                    </a:srgbClr>
                  </a:outerShdw>
                </a:effectLst>
              </a:rPr>
              <a:t>Earth’s Axis and Seasons</a:t>
            </a:r>
            <a:endParaRPr lang="en-US" dirty="0">
              <a:solidFill>
                <a:schemeClr val="bg1"/>
              </a:solidFill>
              <a:effectLst>
                <a:outerShdw blurRad="38100" dist="38100" dir="2700000" algn="tl">
                  <a:srgbClr val="000000">
                    <a:alpha val="43137"/>
                  </a:srgbClr>
                </a:outerShdw>
              </a:effectLst>
            </a:endParaRPr>
          </a:p>
        </p:txBody>
      </p:sp>
      <p:sp>
        <p:nvSpPr>
          <p:cNvPr id="8" name="Content Placeholder 7"/>
          <p:cNvSpPr>
            <a:spLocks noGrp="1"/>
          </p:cNvSpPr>
          <p:nvPr>
            <p:ph sz="half" idx="1"/>
          </p:nvPr>
        </p:nvSpPr>
        <p:spPr/>
        <p:txBody>
          <a:bodyPr>
            <a:normAutofit/>
          </a:bodyPr>
          <a:lstStyle/>
          <a:p>
            <a:endParaRPr lang="en-US"/>
          </a:p>
        </p:txBody>
      </p:sp>
      <p:sp>
        <p:nvSpPr>
          <p:cNvPr id="9" name="Content Placeholder 8"/>
          <p:cNvSpPr>
            <a:spLocks noGrp="1"/>
          </p:cNvSpPr>
          <p:nvPr>
            <p:ph sz="half" idx="2"/>
          </p:nvPr>
        </p:nvSpPr>
        <p:spPr>
          <a:xfrm>
            <a:off x="4648200" y="2057400"/>
            <a:ext cx="4495800" cy="4800600"/>
          </a:xfrm>
        </p:spPr>
        <p:txBody>
          <a:bodyPr>
            <a:noAutofit/>
          </a:bodyPr>
          <a:lstStyle/>
          <a:p>
            <a:pPr algn="ctr">
              <a:buNone/>
            </a:pPr>
            <a:r>
              <a:rPr lang="en-US" dirty="0" smtClean="0">
                <a:solidFill>
                  <a:schemeClr val="bg1"/>
                </a:solidFill>
                <a:effectLst>
                  <a:outerShdw blurRad="38100" dist="38100" dir="2700000" algn="tl">
                    <a:srgbClr val="000000">
                      <a:alpha val="43137"/>
                    </a:srgbClr>
                  </a:outerShdw>
                </a:effectLst>
              </a:rPr>
              <a:t>This angle, 23.5 degrees, is very important to Earth’s inhabitants</a:t>
            </a:r>
          </a:p>
          <a:p>
            <a:pPr algn="ctr">
              <a:buNone/>
            </a:pPr>
            <a:endParaRPr lang="en-US" dirty="0" smtClean="0">
              <a:solidFill>
                <a:schemeClr val="bg1"/>
              </a:solidFill>
              <a:effectLst>
                <a:outerShdw blurRad="38100" dist="38100" dir="2700000" algn="tl">
                  <a:srgbClr val="000000">
                    <a:alpha val="43137"/>
                  </a:srgbClr>
                </a:outerShdw>
              </a:effectLst>
            </a:endParaRPr>
          </a:p>
          <a:p>
            <a:pPr algn="ctr">
              <a:buNone/>
            </a:pPr>
            <a:r>
              <a:rPr lang="en-US" dirty="0" smtClean="0">
                <a:solidFill>
                  <a:schemeClr val="bg1"/>
                </a:solidFill>
                <a:effectLst>
                  <a:outerShdw blurRad="38100" dist="38100" dir="2700000" algn="tl">
                    <a:srgbClr val="000000">
                      <a:alpha val="43137"/>
                    </a:srgbClr>
                  </a:outerShdw>
                </a:effectLst>
              </a:rPr>
              <a:t>Because of the inclination of Earth’s axis to the plane of the ecliptic, Earth has its yearly cycle of seasons</a:t>
            </a:r>
          </a:p>
        </p:txBody>
      </p:sp>
      <p:pic>
        <p:nvPicPr>
          <p:cNvPr id="6" name="Picture 15"/>
          <p:cNvPicPr>
            <a:picLocks noChangeAspect="1" noChangeArrowheads="1"/>
          </p:cNvPicPr>
          <p:nvPr/>
        </p:nvPicPr>
        <p:blipFill>
          <a:blip r:embed="rId3" cstate="print"/>
          <a:srcRect/>
          <a:stretch>
            <a:fillRect/>
          </a:stretch>
        </p:blipFill>
        <p:spPr bwMode="auto">
          <a:xfrm>
            <a:off x="228600" y="1371600"/>
            <a:ext cx="4289425" cy="528002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lstStyle/>
          <a:p>
            <a:pPr algn="ctr"/>
            <a:r>
              <a:rPr lang="en-US" dirty="0" smtClean="0">
                <a:solidFill>
                  <a:schemeClr val="bg1"/>
                </a:solidFill>
                <a:effectLst>
                  <a:outerShdw blurRad="38100" dist="38100" dir="2700000" algn="tl">
                    <a:srgbClr val="000000">
                      <a:alpha val="43137"/>
                    </a:srgbClr>
                  </a:outerShdw>
                </a:effectLst>
              </a:rPr>
              <a:t>Earth’s Axis and Seasons</a:t>
            </a:r>
            <a:endParaRPr lang="en-US" dirty="0">
              <a:solidFill>
                <a:schemeClr val="bg1"/>
              </a:solidFill>
              <a:effectLst>
                <a:outerShdw blurRad="38100" dist="38100" dir="2700000" algn="tl">
                  <a:srgbClr val="000000">
                    <a:alpha val="43137"/>
                  </a:srgbClr>
                </a:outerShdw>
              </a:effectLst>
            </a:endParaRPr>
          </a:p>
        </p:txBody>
      </p:sp>
      <p:sp>
        <p:nvSpPr>
          <p:cNvPr id="6" name="Text Placeholder 5"/>
          <p:cNvSpPr>
            <a:spLocks noGrp="1"/>
          </p:cNvSpPr>
          <p:nvPr>
            <p:ph sz="half" idx="1"/>
          </p:nvPr>
        </p:nvSpPr>
        <p:spPr>
          <a:xfrm>
            <a:off x="0" y="990600"/>
            <a:ext cx="4495800" cy="5867400"/>
          </a:xfrm>
        </p:spPr>
        <p:txBody>
          <a:bodyPr>
            <a:noAutofit/>
          </a:bodyPr>
          <a:lstStyle/>
          <a:p>
            <a:pPr algn="ctr">
              <a:buNone/>
            </a:pPr>
            <a:r>
              <a:rPr lang="en-US" dirty="0" smtClean="0">
                <a:solidFill>
                  <a:schemeClr val="bg1"/>
                </a:solidFill>
                <a:effectLst>
                  <a:outerShdw blurRad="38100" dist="38100" dir="2700000" algn="tl">
                    <a:srgbClr val="000000">
                      <a:alpha val="43137"/>
                    </a:srgbClr>
                  </a:outerShdw>
                </a:effectLst>
              </a:rPr>
              <a:t>When the apparent position of the sun is plotted on the celestial sphere over a period of a year’s time, its path intersects the celestial equator at two points</a:t>
            </a:r>
          </a:p>
          <a:p>
            <a:pPr algn="ctr">
              <a:buNone/>
            </a:pPr>
            <a:endParaRPr lang="en-US" dirty="0" smtClean="0">
              <a:solidFill>
                <a:schemeClr val="bg1"/>
              </a:solidFill>
              <a:effectLst>
                <a:outerShdw blurRad="38100" dist="38100" dir="2700000" algn="tl">
                  <a:srgbClr val="000000">
                    <a:alpha val="43137"/>
                  </a:srgbClr>
                </a:outerShdw>
              </a:effectLst>
            </a:endParaRPr>
          </a:p>
          <a:p>
            <a:pPr algn="ctr">
              <a:buNone/>
            </a:pPr>
            <a:r>
              <a:rPr lang="en-US" dirty="0" smtClean="0">
                <a:solidFill>
                  <a:schemeClr val="bg1"/>
                </a:solidFill>
                <a:effectLst>
                  <a:outerShdw blurRad="38100" dist="38100" dir="2700000" algn="tl">
                    <a:srgbClr val="000000">
                      <a:alpha val="43137"/>
                    </a:srgbClr>
                  </a:outerShdw>
                </a:effectLst>
              </a:rPr>
              <a:t>From a Northern Hemisphere point of view, these intersections are called the spring equinox (March 20 or 21) and autumn equinox (September 22 or 23)</a:t>
            </a:r>
          </a:p>
          <a:p>
            <a:pPr algn="ctr">
              <a:buNone/>
            </a:pPr>
            <a:endParaRPr lang="en-US" sz="2500" dirty="0" smtClean="0">
              <a:solidFill>
                <a:schemeClr val="bg1"/>
              </a:solidFill>
              <a:effectLst>
                <a:outerShdw blurRad="38100" dist="38100" dir="2700000" algn="tl">
                  <a:srgbClr val="000000">
                    <a:alpha val="43137"/>
                  </a:srgbClr>
                </a:outerShdw>
              </a:effectLst>
            </a:endParaRPr>
          </a:p>
          <a:p>
            <a:pPr algn="ctr">
              <a:buNone/>
            </a:pPr>
            <a:endParaRPr lang="en-US" sz="2500" dirty="0">
              <a:solidFill>
                <a:schemeClr val="bg1"/>
              </a:solidFill>
              <a:effectLst>
                <a:outerShdw blurRad="38100" dist="38100" dir="2700000" algn="tl">
                  <a:srgbClr val="000000">
                    <a:alpha val="43137"/>
                  </a:srgbClr>
                </a:outerShdw>
              </a:effectLst>
            </a:endParaRPr>
          </a:p>
        </p:txBody>
      </p:sp>
      <p:sp>
        <p:nvSpPr>
          <p:cNvPr id="7" name="Content Placeholder 6"/>
          <p:cNvSpPr>
            <a:spLocks noGrp="1"/>
          </p:cNvSpPr>
          <p:nvPr>
            <p:ph sz="half" idx="2"/>
          </p:nvPr>
        </p:nvSpPr>
        <p:spPr/>
        <p:txBody>
          <a:bodyPr>
            <a:normAutofit/>
          </a:bodyPr>
          <a:lstStyle/>
          <a:p>
            <a:pPr algn="ctr">
              <a:buNone/>
            </a:pPr>
            <a:endParaRPr lang="en-US" b="1" dirty="0" smtClean="0">
              <a:solidFill>
                <a:schemeClr val="bg1"/>
              </a:solidFill>
              <a:effectLst>
                <a:outerShdw blurRad="38100" dist="38100" dir="2700000" algn="tl">
                  <a:srgbClr val="000000">
                    <a:alpha val="43137"/>
                  </a:srgbClr>
                </a:outerShdw>
              </a:effectLst>
            </a:endParaRPr>
          </a:p>
        </p:txBody>
      </p:sp>
      <p:pic>
        <p:nvPicPr>
          <p:cNvPr id="7174" name="Picture 6" descr="http://www.michaelvacirca.com/wp-content/uploads/2011/01/4.jpeg"/>
          <p:cNvPicPr>
            <a:picLocks noChangeAspect="1" noChangeArrowheads="1"/>
          </p:cNvPicPr>
          <p:nvPr/>
        </p:nvPicPr>
        <p:blipFill>
          <a:blip r:embed="rId3" cstate="print"/>
          <a:srcRect/>
          <a:stretch>
            <a:fillRect/>
          </a:stretch>
        </p:blipFill>
        <p:spPr bwMode="auto">
          <a:xfrm>
            <a:off x="4648200" y="1143000"/>
            <a:ext cx="4305300" cy="554355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lstStyle/>
          <a:p>
            <a:pPr algn="ctr"/>
            <a:r>
              <a:rPr lang="en-US" dirty="0" smtClean="0">
                <a:solidFill>
                  <a:schemeClr val="bg1"/>
                </a:solidFill>
                <a:effectLst>
                  <a:outerShdw blurRad="38100" dist="38100" dir="2700000" algn="tl">
                    <a:srgbClr val="000000">
                      <a:alpha val="43137"/>
                    </a:srgbClr>
                  </a:outerShdw>
                </a:effectLst>
              </a:rPr>
              <a:t>Earth’s Axis and Seasons</a:t>
            </a:r>
            <a:endParaRPr lang="en-US" dirty="0">
              <a:solidFill>
                <a:schemeClr val="bg1"/>
              </a:solidFill>
              <a:effectLst>
                <a:outerShdw blurRad="38100" dist="38100" dir="2700000" algn="tl">
                  <a:srgbClr val="000000">
                    <a:alpha val="43137"/>
                  </a:srgbClr>
                </a:outerShdw>
              </a:effectLst>
            </a:endParaRPr>
          </a:p>
        </p:txBody>
      </p:sp>
      <p:sp>
        <p:nvSpPr>
          <p:cNvPr id="8" name="Content Placeholder 7"/>
          <p:cNvSpPr>
            <a:spLocks noGrp="1"/>
          </p:cNvSpPr>
          <p:nvPr>
            <p:ph sz="half" idx="1"/>
          </p:nvPr>
        </p:nvSpPr>
        <p:spPr/>
        <p:txBody>
          <a:bodyPr>
            <a:normAutofit/>
          </a:bodyPr>
          <a:lstStyle/>
          <a:p>
            <a:endParaRPr lang="en-US"/>
          </a:p>
        </p:txBody>
      </p:sp>
      <p:sp>
        <p:nvSpPr>
          <p:cNvPr id="9" name="Content Placeholder 8"/>
          <p:cNvSpPr>
            <a:spLocks noGrp="1"/>
          </p:cNvSpPr>
          <p:nvPr>
            <p:ph sz="half" idx="2"/>
          </p:nvPr>
        </p:nvSpPr>
        <p:spPr>
          <a:xfrm>
            <a:off x="4648200" y="1219200"/>
            <a:ext cx="4495800" cy="5638800"/>
          </a:xfrm>
        </p:spPr>
        <p:txBody>
          <a:bodyPr>
            <a:noAutofit/>
          </a:bodyPr>
          <a:lstStyle/>
          <a:p>
            <a:pPr algn="ctr">
              <a:buNone/>
            </a:pPr>
            <a:r>
              <a:rPr lang="en-US" dirty="0" smtClean="0">
                <a:solidFill>
                  <a:schemeClr val="bg1"/>
                </a:solidFill>
                <a:effectLst>
                  <a:outerShdw blurRad="38100" dist="38100" dir="2700000" algn="tl">
                    <a:srgbClr val="000000">
                      <a:alpha val="43137"/>
                    </a:srgbClr>
                  </a:outerShdw>
                </a:effectLst>
              </a:rPr>
              <a:t>On June 21 or 22, the date of the summer solstice, the sun appears 23.5 degrees north of the celestial equator</a:t>
            </a:r>
          </a:p>
          <a:p>
            <a:pPr algn="ctr">
              <a:buNone/>
            </a:pPr>
            <a:endParaRPr lang="en-US" dirty="0" smtClean="0">
              <a:solidFill>
                <a:schemeClr val="bg1"/>
              </a:solidFill>
              <a:effectLst>
                <a:outerShdw blurRad="38100" dist="38100" dir="2700000" algn="tl">
                  <a:srgbClr val="000000">
                    <a:alpha val="43137"/>
                  </a:srgbClr>
                </a:outerShdw>
              </a:effectLst>
            </a:endParaRPr>
          </a:p>
          <a:p>
            <a:pPr algn="ctr">
              <a:buNone/>
            </a:pPr>
            <a:r>
              <a:rPr lang="en-US" dirty="0" smtClean="0">
                <a:solidFill>
                  <a:schemeClr val="bg1"/>
                </a:solidFill>
                <a:effectLst>
                  <a:outerShdw blurRad="38100" dist="38100" dir="2700000" algn="tl">
                    <a:srgbClr val="000000">
                      <a:alpha val="43137"/>
                    </a:srgbClr>
                  </a:outerShdw>
                </a:effectLst>
              </a:rPr>
              <a:t>Six months later, on December 21-22, the date of the winter solstice, the sun appears 23.5 degrees south of the celestial equator</a:t>
            </a:r>
          </a:p>
        </p:txBody>
      </p:sp>
      <p:pic>
        <p:nvPicPr>
          <p:cNvPr id="6146" name="Picture 2" descr="http://www.michaelvacirca.com/wp-content/uploads/2011/01/4.jpeg"/>
          <p:cNvPicPr>
            <a:picLocks noChangeAspect="1" noChangeArrowheads="1"/>
          </p:cNvPicPr>
          <p:nvPr/>
        </p:nvPicPr>
        <p:blipFill>
          <a:blip r:embed="rId3" cstate="print"/>
          <a:srcRect/>
          <a:stretch>
            <a:fillRect/>
          </a:stretch>
        </p:blipFill>
        <p:spPr bwMode="auto">
          <a:xfrm>
            <a:off x="228600" y="1371600"/>
            <a:ext cx="4267200" cy="53149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lstStyle/>
          <a:p>
            <a:pPr algn="ctr"/>
            <a:r>
              <a:rPr lang="en-US" b="1" dirty="0" smtClean="0">
                <a:solidFill>
                  <a:schemeClr val="bg1"/>
                </a:solidFill>
                <a:effectLst>
                  <a:outerShdw blurRad="38100" dist="38100" dir="2700000" algn="tl">
                    <a:srgbClr val="000000">
                      <a:alpha val="43137"/>
                    </a:srgbClr>
                  </a:outerShdw>
                </a:effectLst>
              </a:rPr>
              <a:t>22.2 Objectives</a:t>
            </a:r>
            <a:endParaRPr lang="en-US" b="1" dirty="0">
              <a:solidFill>
                <a:schemeClr val="bg1"/>
              </a:solidFill>
              <a:effectLst>
                <a:outerShdw blurRad="38100" dist="38100" dir="2700000" algn="tl">
                  <a:srgbClr val="000000">
                    <a:alpha val="43137"/>
                  </a:srgbClr>
                </a:outerShdw>
              </a:effectLst>
            </a:endParaRPr>
          </a:p>
        </p:txBody>
      </p:sp>
      <p:sp>
        <p:nvSpPr>
          <p:cNvPr id="6" name="Text Placeholder 5"/>
          <p:cNvSpPr>
            <a:spLocks noGrp="1"/>
          </p:cNvSpPr>
          <p:nvPr>
            <p:ph idx="1"/>
          </p:nvPr>
        </p:nvSpPr>
        <p:spPr>
          <a:xfrm>
            <a:off x="457200" y="2209800"/>
            <a:ext cx="8229600" cy="3916363"/>
          </a:xfrm>
        </p:spPr>
        <p:txBody>
          <a:bodyPr/>
          <a:lstStyle/>
          <a:p>
            <a:r>
              <a:rPr lang="en-US" b="1" dirty="0" smtClean="0">
                <a:solidFill>
                  <a:schemeClr val="bg1"/>
                </a:solidFill>
                <a:effectLst>
                  <a:outerShdw blurRad="38100" dist="38100" dir="2700000" algn="tl">
                    <a:srgbClr val="000000">
                      <a:alpha val="43137"/>
                    </a:srgbClr>
                  </a:outerShdw>
                </a:effectLst>
              </a:rPr>
              <a:t>Describe </a:t>
            </a:r>
            <a:r>
              <a:rPr lang="en-US" dirty="0" smtClean="0">
                <a:solidFill>
                  <a:schemeClr val="bg1"/>
                </a:solidFill>
                <a:effectLst>
                  <a:outerShdw blurRad="38100" dist="38100" dir="2700000" algn="tl">
                    <a:srgbClr val="000000">
                      <a:alpha val="43137"/>
                    </a:srgbClr>
                  </a:outerShdw>
                </a:effectLst>
              </a:rPr>
              <a:t>the movements of Earth known as rotation, revolution, and precession</a:t>
            </a:r>
          </a:p>
          <a:p>
            <a:endParaRPr lang="en-US" b="1" dirty="0">
              <a:solidFill>
                <a:schemeClr val="bg1"/>
              </a:solidFill>
              <a:effectLst>
                <a:outerShdw blurRad="38100" dist="38100" dir="2700000" algn="tl">
                  <a:srgbClr val="000000">
                    <a:alpha val="43137"/>
                  </a:srgbClr>
                </a:outerShdw>
              </a:effectLst>
            </a:endParaRPr>
          </a:p>
          <a:p>
            <a:r>
              <a:rPr lang="en-US" b="1" dirty="0" smtClean="0">
                <a:solidFill>
                  <a:schemeClr val="bg1"/>
                </a:solidFill>
                <a:effectLst>
                  <a:outerShdw blurRad="38100" dist="38100" dir="2700000" algn="tl">
                    <a:srgbClr val="000000">
                      <a:alpha val="43137"/>
                    </a:srgbClr>
                  </a:outerShdw>
                </a:effectLst>
              </a:rPr>
              <a:t>Explain </a:t>
            </a:r>
            <a:r>
              <a:rPr lang="en-US" dirty="0" smtClean="0">
                <a:solidFill>
                  <a:schemeClr val="bg1"/>
                </a:solidFill>
                <a:effectLst>
                  <a:outerShdw blurRad="38100" dist="38100" dir="2700000" algn="tl">
                    <a:srgbClr val="000000">
                      <a:alpha val="43137"/>
                    </a:srgbClr>
                  </a:outerShdw>
                </a:effectLst>
              </a:rPr>
              <a:t>how the moon goes through phases</a:t>
            </a:r>
          </a:p>
          <a:p>
            <a:endParaRPr lang="en-US" b="1" dirty="0">
              <a:solidFill>
                <a:schemeClr val="bg1"/>
              </a:solidFill>
              <a:effectLst>
                <a:outerShdw blurRad="38100" dist="38100" dir="2700000" algn="tl">
                  <a:srgbClr val="000000">
                    <a:alpha val="43137"/>
                  </a:srgbClr>
                </a:outerShdw>
              </a:effectLst>
            </a:endParaRPr>
          </a:p>
          <a:p>
            <a:r>
              <a:rPr lang="en-US" b="1" dirty="0" smtClean="0">
                <a:solidFill>
                  <a:schemeClr val="bg1"/>
                </a:solidFill>
                <a:effectLst>
                  <a:outerShdw blurRad="38100" dist="38100" dir="2700000" algn="tl">
                    <a:srgbClr val="000000">
                      <a:alpha val="43137"/>
                    </a:srgbClr>
                  </a:outerShdw>
                </a:effectLst>
              </a:rPr>
              <a:t>Explain </a:t>
            </a:r>
            <a:r>
              <a:rPr lang="en-US" dirty="0" smtClean="0">
                <a:solidFill>
                  <a:schemeClr val="bg1"/>
                </a:solidFill>
                <a:effectLst>
                  <a:outerShdw blurRad="38100" dist="38100" dir="2700000" algn="tl">
                    <a:srgbClr val="000000">
                      <a:alpha val="43137"/>
                    </a:srgbClr>
                  </a:outerShdw>
                </a:effectLst>
              </a:rPr>
              <a:t>how eclipses occur</a:t>
            </a:r>
            <a:endParaRPr lang="en-US"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lstStyle/>
          <a:p>
            <a:pPr algn="ctr"/>
            <a:r>
              <a:rPr lang="en-US" dirty="0" smtClean="0">
                <a:solidFill>
                  <a:schemeClr val="bg1"/>
                </a:solidFill>
                <a:effectLst>
                  <a:outerShdw blurRad="38100" dist="38100" dir="2700000" algn="tl">
                    <a:srgbClr val="000000">
                      <a:alpha val="43137"/>
                    </a:srgbClr>
                  </a:outerShdw>
                </a:effectLst>
              </a:rPr>
              <a:t>Precession</a:t>
            </a:r>
            <a:endParaRPr lang="en-US" dirty="0">
              <a:solidFill>
                <a:schemeClr val="bg1"/>
              </a:solidFill>
              <a:effectLst>
                <a:outerShdw blurRad="38100" dist="38100" dir="2700000" algn="tl">
                  <a:srgbClr val="000000">
                    <a:alpha val="43137"/>
                  </a:srgbClr>
                </a:outerShdw>
              </a:effectLst>
            </a:endParaRPr>
          </a:p>
        </p:txBody>
      </p:sp>
      <p:sp>
        <p:nvSpPr>
          <p:cNvPr id="6" name="Text Placeholder 5"/>
          <p:cNvSpPr>
            <a:spLocks noGrp="1"/>
          </p:cNvSpPr>
          <p:nvPr>
            <p:ph sz="half" idx="1"/>
          </p:nvPr>
        </p:nvSpPr>
        <p:spPr>
          <a:xfrm>
            <a:off x="0" y="1066800"/>
            <a:ext cx="4495800" cy="5791200"/>
          </a:xfrm>
        </p:spPr>
        <p:txBody>
          <a:bodyPr>
            <a:noAutofit/>
          </a:bodyPr>
          <a:lstStyle/>
          <a:p>
            <a:pPr algn="ctr">
              <a:buNone/>
            </a:pPr>
            <a:r>
              <a:rPr lang="en-US" sz="2570" dirty="0" smtClean="0">
                <a:solidFill>
                  <a:schemeClr val="bg1"/>
                </a:solidFill>
                <a:effectLst>
                  <a:outerShdw blurRad="38100" dist="38100" dir="2700000" algn="tl">
                    <a:srgbClr val="000000">
                      <a:alpha val="43137"/>
                    </a:srgbClr>
                  </a:outerShdw>
                </a:effectLst>
              </a:rPr>
              <a:t>A third and very slow movement of Earth is called precession</a:t>
            </a:r>
          </a:p>
          <a:p>
            <a:pPr algn="ctr">
              <a:buNone/>
            </a:pPr>
            <a:endParaRPr lang="en-US" sz="2570" dirty="0" smtClean="0">
              <a:solidFill>
                <a:schemeClr val="bg1"/>
              </a:solidFill>
              <a:effectLst>
                <a:outerShdw blurRad="38100" dist="38100" dir="2700000" algn="tl">
                  <a:srgbClr val="000000">
                    <a:alpha val="43137"/>
                  </a:srgbClr>
                </a:outerShdw>
              </a:effectLst>
            </a:endParaRPr>
          </a:p>
          <a:p>
            <a:pPr algn="ctr">
              <a:buNone/>
            </a:pPr>
            <a:r>
              <a:rPr lang="en-US" sz="2570" dirty="0" smtClean="0">
                <a:solidFill>
                  <a:schemeClr val="bg1"/>
                </a:solidFill>
                <a:effectLst>
                  <a:outerShdw blurRad="38100" dist="38100" dir="2700000" algn="tl">
                    <a:srgbClr val="000000">
                      <a:alpha val="43137"/>
                    </a:srgbClr>
                  </a:outerShdw>
                </a:effectLst>
              </a:rPr>
              <a:t>Earth’s axis maintains approximately the same angle of tilt</a:t>
            </a:r>
          </a:p>
          <a:p>
            <a:pPr algn="ctr">
              <a:buNone/>
            </a:pPr>
            <a:endParaRPr lang="en-US" sz="2570" dirty="0" smtClean="0">
              <a:solidFill>
                <a:schemeClr val="bg1"/>
              </a:solidFill>
              <a:effectLst>
                <a:outerShdw blurRad="38100" dist="38100" dir="2700000" algn="tl">
                  <a:srgbClr val="000000">
                    <a:alpha val="43137"/>
                  </a:srgbClr>
                </a:outerShdw>
              </a:effectLst>
            </a:endParaRPr>
          </a:p>
          <a:p>
            <a:pPr algn="ctr">
              <a:buNone/>
            </a:pPr>
            <a:r>
              <a:rPr lang="en-US" sz="2570" dirty="0" smtClean="0">
                <a:solidFill>
                  <a:schemeClr val="bg1"/>
                </a:solidFill>
                <a:effectLst>
                  <a:outerShdw blurRad="38100" dist="38100" dir="2700000" algn="tl">
                    <a:srgbClr val="000000">
                      <a:alpha val="43137"/>
                    </a:srgbClr>
                  </a:outerShdw>
                </a:effectLst>
              </a:rPr>
              <a:t>But the direction in which the axis points continually changes</a:t>
            </a:r>
          </a:p>
          <a:p>
            <a:pPr algn="ctr">
              <a:buNone/>
            </a:pPr>
            <a:endParaRPr lang="en-US" sz="2570" dirty="0" smtClean="0">
              <a:solidFill>
                <a:schemeClr val="bg1"/>
              </a:solidFill>
              <a:effectLst>
                <a:outerShdw blurRad="38100" dist="38100" dir="2700000" algn="tl">
                  <a:srgbClr val="000000">
                    <a:alpha val="43137"/>
                  </a:srgbClr>
                </a:outerShdw>
              </a:effectLst>
            </a:endParaRPr>
          </a:p>
          <a:p>
            <a:pPr algn="ctr">
              <a:buNone/>
            </a:pPr>
            <a:r>
              <a:rPr lang="en-US" sz="2570" dirty="0" smtClean="0">
                <a:solidFill>
                  <a:schemeClr val="bg1"/>
                </a:solidFill>
                <a:effectLst>
                  <a:outerShdw blurRad="38100" dist="38100" dir="2700000" algn="tl">
                    <a:srgbClr val="000000">
                      <a:alpha val="43137"/>
                    </a:srgbClr>
                  </a:outerShdw>
                </a:effectLst>
              </a:rPr>
              <a:t>As a result, the axis traces a circle on the sky</a:t>
            </a:r>
          </a:p>
          <a:p>
            <a:pPr algn="ctr">
              <a:buNone/>
            </a:pPr>
            <a:endParaRPr lang="en-US" sz="2500" dirty="0">
              <a:solidFill>
                <a:schemeClr val="bg1"/>
              </a:solidFill>
              <a:effectLst>
                <a:outerShdw blurRad="38100" dist="38100" dir="2700000" algn="tl">
                  <a:srgbClr val="000000">
                    <a:alpha val="43137"/>
                  </a:srgbClr>
                </a:outerShdw>
              </a:effectLst>
            </a:endParaRPr>
          </a:p>
        </p:txBody>
      </p:sp>
      <p:sp>
        <p:nvSpPr>
          <p:cNvPr id="7" name="Content Placeholder 6"/>
          <p:cNvSpPr>
            <a:spLocks noGrp="1"/>
          </p:cNvSpPr>
          <p:nvPr>
            <p:ph sz="half" idx="2"/>
          </p:nvPr>
        </p:nvSpPr>
        <p:spPr/>
        <p:txBody>
          <a:bodyPr>
            <a:normAutofit/>
          </a:bodyPr>
          <a:lstStyle/>
          <a:p>
            <a:pPr algn="ctr">
              <a:buNone/>
            </a:pPr>
            <a:endParaRPr lang="en-US" b="1" dirty="0" smtClean="0">
              <a:solidFill>
                <a:schemeClr val="bg1"/>
              </a:solidFill>
              <a:effectLst>
                <a:outerShdw blurRad="38100" dist="38100" dir="2700000" algn="tl">
                  <a:srgbClr val="000000">
                    <a:alpha val="43137"/>
                  </a:srgbClr>
                </a:outerShdw>
              </a:effectLst>
            </a:endParaRPr>
          </a:p>
        </p:txBody>
      </p:sp>
      <p:pic>
        <p:nvPicPr>
          <p:cNvPr id="8" name="Picture 15"/>
          <p:cNvPicPr>
            <a:picLocks noChangeAspect="1" noChangeArrowheads="1"/>
          </p:cNvPicPr>
          <p:nvPr/>
        </p:nvPicPr>
        <p:blipFill>
          <a:blip r:embed="rId3" cstate="print"/>
          <a:srcRect/>
          <a:stretch>
            <a:fillRect/>
          </a:stretch>
        </p:blipFill>
        <p:spPr bwMode="auto">
          <a:xfrm>
            <a:off x="4419600" y="1143001"/>
            <a:ext cx="4572001" cy="5715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lstStyle/>
          <a:p>
            <a:pPr algn="ctr"/>
            <a:r>
              <a:rPr lang="en-US" dirty="0" smtClean="0">
                <a:solidFill>
                  <a:schemeClr val="bg1"/>
                </a:solidFill>
                <a:effectLst>
                  <a:outerShdw blurRad="38100" dist="38100" dir="2700000" algn="tl">
                    <a:srgbClr val="000000">
                      <a:alpha val="43137"/>
                    </a:srgbClr>
                  </a:outerShdw>
                </a:effectLst>
              </a:rPr>
              <a:t>Precession</a:t>
            </a:r>
            <a:endParaRPr lang="en-US" dirty="0">
              <a:solidFill>
                <a:schemeClr val="bg1"/>
              </a:solidFill>
              <a:effectLst>
                <a:outerShdw blurRad="38100" dist="38100" dir="2700000" algn="tl">
                  <a:srgbClr val="000000">
                    <a:alpha val="43137"/>
                  </a:srgbClr>
                </a:outerShdw>
              </a:effectLst>
            </a:endParaRPr>
          </a:p>
        </p:txBody>
      </p:sp>
      <p:sp>
        <p:nvSpPr>
          <p:cNvPr id="8" name="Content Placeholder 7"/>
          <p:cNvSpPr>
            <a:spLocks noGrp="1"/>
          </p:cNvSpPr>
          <p:nvPr>
            <p:ph sz="half" idx="1"/>
          </p:nvPr>
        </p:nvSpPr>
        <p:spPr/>
        <p:txBody>
          <a:bodyPr>
            <a:normAutofit/>
          </a:bodyPr>
          <a:lstStyle/>
          <a:p>
            <a:endParaRPr lang="en-US"/>
          </a:p>
        </p:txBody>
      </p:sp>
      <p:sp>
        <p:nvSpPr>
          <p:cNvPr id="9" name="Content Placeholder 8"/>
          <p:cNvSpPr>
            <a:spLocks noGrp="1"/>
          </p:cNvSpPr>
          <p:nvPr>
            <p:ph sz="half" idx="2"/>
          </p:nvPr>
        </p:nvSpPr>
        <p:spPr>
          <a:xfrm>
            <a:off x="4648200" y="1066800"/>
            <a:ext cx="4495800" cy="5791200"/>
          </a:xfrm>
        </p:spPr>
        <p:txBody>
          <a:bodyPr>
            <a:noAutofit/>
          </a:bodyPr>
          <a:lstStyle/>
          <a:p>
            <a:pPr algn="ctr">
              <a:buNone/>
            </a:pPr>
            <a:r>
              <a:rPr lang="en-US" sz="2200" dirty="0" smtClean="0">
                <a:solidFill>
                  <a:schemeClr val="bg1"/>
                </a:solidFill>
                <a:effectLst>
                  <a:outerShdw blurRad="38100" dist="38100" dir="2700000" algn="tl">
                    <a:srgbClr val="000000">
                      <a:alpha val="43137"/>
                    </a:srgbClr>
                  </a:outerShdw>
                </a:effectLst>
              </a:rPr>
              <a:t>This movement is very similar to the wobble of a spinning top</a:t>
            </a:r>
          </a:p>
          <a:p>
            <a:pPr algn="ctr">
              <a:buNone/>
            </a:pPr>
            <a:endParaRPr lang="en-US" sz="2200" dirty="0" smtClean="0">
              <a:solidFill>
                <a:schemeClr val="bg1"/>
              </a:solidFill>
              <a:effectLst>
                <a:outerShdw blurRad="38100" dist="38100" dir="2700000" algn="tl">
                  <a:srgbClr val="000000">
                    <a:alpha val="43137"/>
                  </a:srgbClr>
                </a:outerShdw>
              </a:effectLst>
            </a:endParaRPr>
          </a:p>
          <a:p>
            <a:pPr algn="ctr">
              <a:buNone/>
            </a:pPr>
            <a:r>
              <a:rPr lang="en-US" sz="2200" dirty="0" smtClean="0">
                <a:solidFill>
                  <a:schemeClr val="bg1"/>
                </a:solidFill>
                <a:effectLst>
                  <a:outerShdw blurRad="38100" dist="38100" dir="2700000" algn="tl">
                    <a:srgbClr val="000000">
                      <a:alpha val="43137"/>
                    </a:srgbClr>
                  </a:outerShdw>
                </a:effectLst>
              </a:rPr>
              <a:t>At the present time, the axis points toward the bright star Polaris</a:t>
            </a:r>
          </a:p>
          <a:p>
            <a:pPr algn="ctr">
              <a:buNone/>
            </a:pPr>
            <a:endParaRPr lang="en-US" sz="2200" dirty="0" smtClean="0">
              <a:solidFill>
                <a:schemeClr val="bg1"/>
              </a:solidFill>
              <a:effectLst>
                <a:outerShdw blurRad="38100" dist="38100" dir="2700000" algn="tl">
                  <a:srgbClr val="000000">
                    <a:alpha val="43137"/>
                  </a:srgbClr>
                </a:outerShdw>
              </a:effectLst>
            </a:endParaRPr>
          </a:p>
          <a:p>
            <a:pPr algn="ctr">
              <a:buNone/>
            </a:pPr>
            <a:r>
              <a:rPr lang="en-US" sz="2200" dirty="0" smtClean="0">
                <a:solidFill>
                  <a:schemeClr val="bg1"/>
                </a:solidFill>
                <a:effectLst>
                  <a:outerShdw blurRad="38100" dist="38100" dir="2700000" algn="tl">
                    <a:srgbClr val="000000">
                      <a:alpha val="43137"/>
                    </a:srgbClr>
                  </a:outerShdw>
                </a:effectLst>
              </a:rPr>
              <a:t>In the year 14,000, it will point toward the bright star Vega, which will then become the North Star</a:t>
            </a:r>
          </a:p>
          <a:p>
            <a:pPr algn="ctr">
              <a:buNone/>
            </a:pPr>
            <a:endParaRPr lang="en-US" sz="2200" dirty="0" smtClean="0">
              <a:solidFill>
                <a:schemeClr val="bg1"/>
              </a:solidFill>
              <a:effectLst>
                <a:outerShdw blurRad="38100" dist="38100" dir="2700000" algn="tl">
                  <a:srgbClr val="000000">
                    <a:alpha val="43137"/>
                  </a:srgbClr>
                </a:outerShdw>
              </a:effectLst>
            </a:endParaRPr>
          </a:p>
          <a:p>
            <a:pPr algn="ctr">
              <a:buNone/>
            </a:pPr>
            <a:r>
              <a:rPr lang="en-US" sz="2200" dirty="0" smtClean="0">
                <a:solidFill>
                  <a:schemeClr val="bg1"/>
                </a:solidFill>
                <a:effectLst>
                  <a:outerShdw blurRad="38100" dist="38100" dir="2700000" algn="tl">
                    <a:srgbClr val="000000">
                      <a:alpha val="43137"/>
                    </a:srgbClr>
                  </a:outerShdw>
                </a:effectLst>
              </a:rPr>
              <a:t>The period of precession is 26,000 years</a:t>
            </a:r>
          </a:p>
          <a:p>
            <a:pPr algn="ctr">
              <a:buNone/>
            </a:pPr>
            <a:endParaRPr lang="en-US" sz="2200" dirty="0" smtClean="0">
              <a:solidFill>
                <a:schemeClr val="bg1"/>
              </a:solidFill>
              <a:effectLst>
                <a:outerShdw blurRad="38100" dist="38100" dir="2700000" algn="tl">
                  <a:srgbClr val="000000">
                    <a:alpha val="43137"/>
                  </a:srgbClr>
                </a:outerShdw>
              </a:effectLst>
            </a:endParaRPr>
          </a:p>
          <a:p>
            <a:pPr algn="ctr">
              <a:buNone/>
            </a:pPr>
            <a:r>
              <a:rPr lang="en-US" sz="2200" dirty="0" smtClean="0">
                <a:solidFill>
                  <a:schemeClr val="bg1"/>
                </a:solidFill>
                <a:effectLst>
                  <a:outerShdw blurRad="38100" dist="38100" dir="2700000" algn="tl">
                    <a:srgbClr val="000000">
                      <a:alpha val="43137"/>
                    </a:srgbClr>
                  </a:outerShdw>
                </a:effectLst>
              </a:rPr>
              <a:t>By the year 28,000, Polaris will once again be the North Star</a:t>
            </a:r>
          </a:p>
          <a:p>
            <a:pPr algn="ctr">
              <a:buNone/>
            </a:pPr>
            <a:endParaRPr lang="en-US" dirty="0" smtClean="0">
              <a:solidFill>
                <a:schemeClr val="bg1"/>
              </a:solidFill>
              <a:effectLst>
                <a:outerShdw blurRad="38100" dist="38100" dir="2700000" algn="tl">
                  <a:srgbClr val="000000">
                    <a:alpha val="43137"/>
                  </a:srgbClr>
                </a:outerShdw>
              </a:effectLst>
            </a:endParaRPr>
          </a:p>
          <a:p>
            <a:pPr algn="ctr">
              <a:buNone/>
            </a:pPr>
            <a:endParaRPr lang="en-US" dirty="0" smtClean="0">
              <a:solidFill>
                <a:schemeClr val="bg1"/>
              </a:solidFill>
              <a:effectLst>
                <a:outerShdw blurRad="38100" dist="38100" dir="2700000" algn="tl">
                  <a:srgbClr val="000000">
                    <a:alpha val="43137"/>
                  </a:srgbClr>
                </a:outerShdw>
              </a:effectLst>
            </a:endParaRPr>
          </a:p>
        </p:txBody>
      </p:sp>
      <p:pic>
        <p:nvPicPr>
          <p:cNvPr id="6" name="Picture 15"/>
          <p:cNvPicPr>
            <a:picLocks noChangeAspect="1" noChangeArrowheads="1"/>
          </p:cNvPicPr>
          <p:nvPr/>
        </p:nvPicPr>
        <p:blipFill>
          <a:blip r:embed="rId3" cstate="print"/>
          <a:srcRect/>
          <a:stretch>
            <a:fillRect/>
          </a:stretch>
        </p:blipFill>
        <p:spPr bwMode="auto">
          <a:xfrm>
            <a:off x="152401" y="1066800"/>
            <a:ext cx="4419600" cy="56388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lstStyle/>
          <a:p>
            <a:pPr algn="ctr"/>
            <a:r>
              <a:rPr lang="en-US" dirty="0" smtClean="0">
                <a:solidFill>
                  <a:schemeClr val="bg1"/>
                </a:solidFill>
                <a:effectLst>
                  <a:outerShdw blurRad="38100" dist="38100" dir="2700000" algn="tl">
                    <a:srgbClr val="000000">
                      <a:alpha val="43137"/>
                    </a:srgbClr>
                  </a:outerShdw>
                </a:effectLst>
              </a:rPr>
              <a:t>Precession</a:t>
            </a:r>
            <a:endParaRPr lang="en-US" dirty="0">
              <a:solidFill>
                <a:schemeClr val="bg1"/>
              </a:solidFill>
              <a:effectLst>
                <a:outerShdw blurRad="38100" dist="38100" dir="2700000" algn="tl">
                  <a:srgbClr val="000000">
                    <a:alpha val="43137"/>
                  </a:srgbClr>
                </a:outerShdw>
              </a:effectLst>
            </a:endParaRPr>
          </a:p>
        </p:txBody>
      </p:sp>
      <p:sp>
        <p:nvSpPr>
          <p:cNvPr id="6" name="Text Placeholder 5"/>
          <p:cNvSpPr>
            <a:spLocks noGrp="1"/>
          </p:cNvSpPr>
          <p:nvPr>
            <p:ph sz="half" idx="1"/>
          </p:nvPr>
        </p:nvSpPr>
        <p:spPr>
          <a:xfrm>
            <a:off x="0" y="1676400"/>
            <a:ext cx="4495800" cy="5181600"/>
          </a:xfrm>
        </p:spPr>
        <p:txBody>
          <a:bodyPr>
            <a:noAutofit/>
          </a:bodyPr>
          <a:lstStyle/>
          <a:p>
            <a:pPr algn="ctr">
              <a:buNone/>
            </a:pPr>
            <a:r>
              <a:rPr lang="en-US" dirty="0" smtClean="0">
                <a:solidFill>
                  <a:schemeClr val="bg1"/>
                </a:solidFill>
                <a:effectLst>
                  <a:outerShdw blurRad="38100" dist="38100" dir="2700000" algn="tl">
                    <a:srgbClr val="000000">
                      <a:alpha val="43137"/>
                    </a:srgbClr>
                  </a:outerShdw>
                </a:effectLst>
              </a:rPr>
              <a:t>Precession has only a minor effect on the seasons, because the angle of tilt changes only slightly</a:t>
            </a:r>
          </a:p>
          <a:p>
            <a:pPr algn="ctr">
              <a:buNone/>
            </a:pPr>
            <a:endParaRPr lang="en-US" dirty="0" smtClean="0">
              <a:solidFill>
                <a:schemeClr val="bg1"/>
              </a:solidFill>
              <a:effectLst>
                <a:outerShdw blurRad="38100" dist="38100" dir="2700000" algn="tl">
                  <a:srgbClr val="000000">
                    <a:alpha val="43137"/>
                  </a:srgbClr>
                </a:outerShdw>
              </a:effectLst>
            </a:endParaRPr>
          </a:p>
          <a:p>
            <a:pPr algn="ctr">
              <a:buNone/>
            </a:pPr>
            <a:r>
              <a:rPr lang="en-US" dirty="0" smtClean="0">
                <a:solidFill>
                  <a:schemeClr val="bg1"/>
                </a:solidFill>
                <a:effectLst>
                  <a:outerShdw blurRad="38100" dist="38100" dir="2700000" algn="tl">
                    <a:srgbClr val="000000">
                      <a:alpha val="43137"/>
                    </a:srgbClr>
                  </a:outerShdw>
                </a:effectLst>
              </a:rPr>
              <a:t>It does, however, cause the positions of the seasons (equinox and solstice) to move slightly each year among the stars</a:t>
            </a:r>
            <a:endParaRPr lang="en-US" dirty="0">
              <a:solidFill>
                <a:schemeClr val="bg1"/>
              </a:solidFill>
              <a:effectLst>
                <a:outerShdw blurRad="38100" dist="38100" dir="2700000" algn="tl">
                  <a:srgbClr val="000000">
                    <a:alpha val="43137"/>
                  </a:srgbClr>
                </a:outerShdw>
              </a:effectLst>
            </a:endParaRPr>
          </a:p>
        </p:txBody>
      </p:sp>
      <p:sp>
        <p:nvSpPr>
          <p:cNvPr id="7" name="Content Placeholder 6"/>
          <p:cNvSpPr>
            <a:spLocks noGrp="1"/>
          </p:cNvSpPr>
          <p:nvPr>
            <p:ph sz="half" idx="2"/>
          </p:nvPr>
        </p:nvSpPr>
        <p:spPr/>
        <p:txBody>
          <a:bodyPr>
            <a:normAutofit/>
          </a:bodyPr>
          <a:lstStyle/>
          <a:p>
            <a:pPr algn="ctr">
              <a:buNone/>
            </a:pPr>
            <a:endParaRPr lang="en-US" b="1" dirty="0" smtClean="0">
              <a:solidFill>
                <a:schemeClr val="bg1"/>
              </a:solidFill>
              <a:effectLst>
                <a:outerShdw blurRad="38100" dist="38100" dir="2700000" algn="tl">
                  <a:srgbClr val="000000">
                    <a:alpha val="43137"/>
                  </a:srgbClr>
                </a:outerShdw>
              </a:effectLst>
            </a:endParaRPr>
          </a:p>
        </p:txBody>
      </p:sp>
      <p:pic>
        <p:nvPicPr>
          <p:cNvPr id="8" name="Picture 15"/>
          <p:cNvPicPr>
            <a:picLocks noChangeAspect="1" noChangeArrowheads="1"/>
          </p:cNvPicPr>
          <p:nvPr/>
        </p:nvPicPr>
        <p:blipFill>
          <a:blip r:embed="rId3" cstate="print"/>
          <a:srcRect/>
          <a:stretch>
            <a:fillRect/>
          </a:stretch>
        </p:blipFill>
        <p:spPr bwMode="auto">
          <a:xfrm>
            <a:off x="4419600" y="1143001"/>
            <a:ext cx="4572001" cy="5715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lstStyle/>
          <a:p>
            <a:pPr algn="ctr"/>
            <a:r>
              <a:rPr lang="en-US" dirty="0" smtClean="0">
                <a:solidFill>
                  <a:schemeClr val="bg1"/>
                </a:solidFill>
                <a:effectLst>
                  <a:outerShdw blurRad="38100" dist="38100" dir="2700000" algn="tl">
                    <a:srgbClr val="000000">
                      <a:alpha val="43137"/>
                    </a:srgbClr>
                  </a:outerShdw>
                </a:effectLst>
              </a:rPr>
              <a:t>Earth-Sun Motion</a:t>
            </a:r>
            <a:endParaRPr lang="en-US" dirty="0">
              <a:solidFill>
                <a:schemeClr val="bg1"/>
              </a:solidFill>
              <a:effectLst>
                <a:outerShdw blurRad="38100" dist="38100" dir="2700000" algn="tl">
                  <a:srgbClr val="000000">
                    <a:alpha val="43137"/>
                  </a:srgbClr>
                </a:outerShdw>
              </a:effectLst>
            </a:endParaRPr>
          </a:p>
        </p:txBody>
      </p:sp>
      <p:sp>
        <p:nvSpPr>
          <p:cNvPr id="8" name="Content Placeholder 7"/>
          <p:cNvSpPr>
            <a:spLocks noGrp="1"/>
          </p:cNvSpPr>
          <p:nvPr>
            <p:ph sz="half" idx="1"/>
          </p:nvPr>
        </p:nvSpPr>
        <p:spPr/>
        <p:txBody>
          <a:bodyPr>
            <a:normAutofit/>
          </a:bodyPr>
          <a:lstStyle/>
          <a:p>
            <a:endParaRPr lang="en-US"/>
          </a:p>
        </p:txBody>
      </p:sp>
      <p:sp>
        <p:nvSpPr>
          <p:cNvPr id="9" name="Content Placeholder 8"/>
          <p:cNvSpPr>
            <a:spLocks noGrp="1"/>
          </p:cNvSpPr>
          <p:nvPr>
            <p:ph sz="half" idx="2"/>
          </p:nvPr>
        </p:nvSpPr>
        <p:spPr>
          <a:xfrm>
            <a:off x="4648200" y="1143000"/>
            <a:ext cx="4495800" cy="5715000"/>
          </a:xfrm>
        </p:spPr>
        <p:txBody>
          <a:bodyPr>
            <a:noAutofit/>
          </a:bodyPr>
          <a:lstStyle/>
          <a:p>
            <a:pPr algn="ctr">
              <a:buNone/>
            </a:pPr>
            <a:r>
              <a:rPr lang="en-US" sz="2440" dirty="0" smtClean="0">
                <a:solidFill>
                  <a:schemeClr val="bg1"/>
                </a:solidFill>
                <a:effectLst>
                  <a:outerShdw blurRad="38100" dist="38100" dir="2700000" algn="tl">
                    <a:srgbClr val="000000">
                      <a:alpha val="43137"/>
                    </a:srgbClr>
                  </a:outerShdw>
                </a:effectLst>
              </a:rPr>
              <a:t>In addition to its own movements, Earth accompanies the sun as the entire solar system speeds in the direction of the bright star Vega at 20 kilometers per second</a:t>
            </a:r>
          </a:p>
          <a:p>
            <a:pPr algn="ctr">
              <a:buNone/>
            </a:pPr>
            <a:endParaRPr lang="en-US" sz="2440" dirty="0" smtClean="0">
              <a:solidFill>
                <a:schemeClr val="bg1"/>
              </a:solidFill>
              <a:effectLst>
                <a:outerShdw blurRad="38100" dist="38100" dir="2700000" algn="tl">
                  <a:srgbClr val="000000">
                    <a:alpha val="43137"/>
                  </a:srgbClr>
                </a:outerShdw>
              </a:effectLst>
            </a:endParaRPr>
          </a:p>
          <a:p>
            <a:pPr algn="ctr">
              <a:buNone/>
            </a:pPr>
            <a:r>
              <a:rPr lang="en-US" sz="2440" dirty="0" smtClean="0">
                <a:solidFill>
                  <a:schemeClr val="bg1"/>
                </a:solidFill>
                <a:effectLst>
                  <a:outerShdw blurRad="38100" dist="38100" dir="2700000" algn="tl">
                    <a:srgbClr val="000000">
                      <a:alpha val="43137"/>
                    </a:srgbClr>
                  </a:outerShdw>
                </a:effectLst>
              </a:rPr>
              <a:t>Also, the sun, like other nearby stars, revolves around the galaxy</a:t>
            </a:r>
          </a:p>
          <a:p>
            <a:pPr algn="ctr">
              <a:buNone/>
            </a:pPr>
            <a:endParaRPr lang="en-US" sz="2440" dirty="0" smtClean="0">
              <a:solidFill>
                <a:schemeClr val="bg1"/>
              </a:solidFill>
              <a:effectLst>
                <a:outerShdw blurRad="38100" dist="38100" dir="2700000" algn="tl">
                  <a:srgbClr val="000000">
                    <a:alpha val="43137"/>
                  </a:srgbClr>
                </a:outerShdw>
              </a:effectLst>
            </a:endParaRPr>
          </a:p>
          <a:p>
            <a:pPr algn="ctr">
              <a:buNone/>
            </a:pPr>
            <a:r>
              <a:rPr lang="en-US" sz="2440" dirty="0" smtClean="0">
                <a:solidFill>
                  <a:schemeClr val="bg1"/>
                </a:solidFill>
                <a:effectLst>
                  <a:outerShdw blurRad="38100" dist="38100" dir="2700000" algn="tl">
                    <a:srgbClr val="000000">
                      <a:alpha val="43137"/>
                    </a:srgbClr>
                  </a:outerShdw>
                </a:effectLst>
              </a:rPr>
              <a:t>This trip takes 230 million years to traverse at speeds approaching 250 kilometers per second</a:t>
            </a:r>
          </a:p>
          <a:p>
            <a:pPr algn="ctr">
              <a:buNone/>
            </a:pPr>
            <a:endParaRPr lang="en-US" sz="2440" dirty="0" smtClean="0">
              <a:solidFill>
                <a:schemeClr val="bg1"/>
              </a:solidFill>
              <a:effectLst>
                <a:outerShdw blurRad="38100" dist="38100" dir="2700000" algn="tl">
                  <a:srgbClr val="000000">
                    <a:alpha val="43137"/>
                  </a:srgbClr>
                </a:outerShdw>
              </a:effectLst>
            </a:endParaRPr>
          </a:p>
        </p:txBody>
      </p:sp>
      <p:pic>
        <p:nvPicPr>
          <p:cNvPr id="2050" name="Picture 2" descr="http://www.noao.edu/outreach/press/pr06/images/vega-vs-sun.gif"/>
          <p:cNvPicPr>
            <a:picLocks noChangeAspect="1" noChangeArrowheads="1"/>
          </p:cNvPicPr>
          <p:nvPr/>
        </p:nvPicPr>
        <p:blipFill>
          <a:blip r:embed="rId3" cstate="print"/>
          <a:srcRect/>
          <a:stretch>
            <a:fillRect/>
          </a:stretch>
        </p:blipFill>
        <p:spPr bwMode="auto">
          <a:xfrm>
            <a:off x="152400" y="1219200"/>
            <a:ext cx="4343400" cy="547687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lstStyle/>
          <a:p>
            <a:pPr algn="ctr"/>
            <a:r>
              <a:rPr lang="en-US" dirty="0" smtClean="0">
                <a:solidFill>
                  <a:schemeClr val="bg1"/>
                </a:solidFill>
                <a:effectLst>
                  <a:outerShdw blurRad="38100" dist="38100" dir="2700000" algn="tl">
                    <a:srgbClr val="000000">
                      <a:alpha val="43137"/>
                    </a:srgbClr>
                  </a:outerShdw>
                </a:effectLst>
              </a:rPr>
              <a:t>Earth-Sun Motion</a:t>
            </a:r>
            <a:endParaRPr lang="en-US" dirty="0">
              <a:solidFill>
                <a:schemeClr val="bg1"/>
              </a:solidFill>
              <a:effectLst>
                <a:outerShdw blurRad="38100" dist="38100" dir="2700000" algn="tl">
                  <a:srgbClr val="000000">
                    <a:alpha val="43137"/>
                  </a:srgbClr>
                </a:outerShdw>
              </a:effectLst>
            </a:endParaRPr>
          </a:p>
        </p:txBody>
      </p:sp>
      <p:sp>
        <p:nvSpPr>
          <p:cNvPr id="6" name="Text Placeholder 5"/>
          <p:cNvSpPr>
            <a:spLocks noGrp="1"/>
          </p:cNvSpPr>
          <p:nvPr>
            <p:ph sz="half" idx="1"/>
          </p:nvPr>
        </p:nvSpPr>
        <p:spPr>
          <a:xfrm>
            <a:off x="0" y="1143000"/>
            <a:ext cx="4495800" cy="5715000"/>
          </a:xfrm>
        </p:spPr>
        <p:txBody>
          <a:bodyPr>
            <a:noAutofit/>
          </a:bodyPr>
          <a:lstStyle/>
          <a:p>
            <a:pPr algn="ctr">
              <a:buNone/>
            </a:pPr>
            <a:r>
              <a:rPr lang="en-US" dirty="0" smtClean="0">
                <a:solidFill>
                  <a:schemeClr val="bg1"/>
                </a:solidFill>
                <a:effectLst>
                  <a:outerShdw blurRad="38100" dist="38100" dir="2700000" algn="tl">
                    <a:srgbClr val="000000">
                      <a:alpha val="43137"/>
                    </a:srgbClr>
                  </a:outerShdw>
                </a:effectLst>
              </a:rPr>
              <a:t>The galaxies themselves are also in motion</a:t>
            </a:r>
          </a:p>
          <a:p>
            <a:pPr algn="ctr">
              <a:buNone/>
            </a:pPr>
            <a:endParaRPr lang="en-US" dirty="0" smtClean="0">
              <a:solidFill>
                <a:schemeClr val="bg1"/>
              </a:solidFill>
              <a:effectLst>
                <a:outerShdw blurRad="38100" dist="38100" dir="2700000" algn="tl">
                  <a:srgbClr val="000000">
                    <a:alpha val="43137"/>
                  </a:srgbClr>
                </a:outerShdw>
              </a:effectLst>
            </a:endParaRPr>
          </a:p>
          <a:p>
            <a:pPr algn="ctr">
              <a:buNone/>
            </a:pPr>
            <a:r>
              <a:rPr lang="en-US" dirty="0" smtClean="0">
                <a:solidFill>
                  <a:schemeClr val="bg1"/>
                </a:solidFill>
                <a:effectLst>
                  <a:outerShdw blurRad="38100" dist="38100" dir="2700000" algn="tl">
                    <a:srgbClr val="000000">
                      <a:alpha val="43137"/>
                    </a:srgbClr>
                  </a:outerShdw>
                </a:effectLst>
              </a:rPr>
              <a:t>Earth is presently approaching one of its nearest galactic neighbors, the Great Galaxy in Andromeda</a:t>
            </a:r>
          </a:p>
          <a:p>
            <a:pPr algn="ctr">
              <a:buNone/>
            </a:pPr>
            <a:endParaRPr lang="en-US" dirty="0" smtClean="0">
              <a:solidFill>
                <a:schemeClr val="bg1"/>
              </a:solidFill>
              <a:effectLst>
                <a:outerShdw blurRad="38100" dist="38100" dir="2700000" algn="tl">
                  <a:srgbClr val="000000">
                    <a:alpha val="43137"/>
                  </a:srgbClr>
                </a:outerShdw>
              </a:effectLst>
            </a:endParaRPr>
          </a:p>
          <a:p>
            <a:pPr algn="ctr">
              <a:buNone/>
            </a:pPr>
            <a:r>
              <a:rPr lang="en-US" dirty="0" smtClean="0">
                <a:solidFill>
                  <a:schemeClr val="bg1"/>
                </a:solidFill>
                <a:effectLst>
                  <a:outerShdw blurRad="38100" dist="38100" dir="2700000" algn="tl">
                    <a:srgbClr val="000000">
                      <a:alpha val="43137"/>
                    </a:srgbClr>
                  </a:outerShdw>
                </a:effectLst>
              </a:rPr>
              <a:t>The motions of Earth are many and complex, and its speed in space is very great</a:t>
            </a:r>
            <a:endParaRPr lang="en-US" dirty="0">
              <a:solidFill>
                <a:schemeClr val="bg1"/>
              </a:solidFill>
              <a:effectLst>
                <a:outerShdw blurRad="38100" dist="38100" dir="2700000" algn="tl">
                  <a:srgbClr val="000000">
                    <a:alpha val="43137"/>
                  </a:srgbClr>
                </a:outerShdw>
              </a:effectLst>
            </a:endParaRPr>
          </a:p>
        </p:txBody>
      </p:sp>
      <p:sp>
        <p:nvSpPr>
          <p:cNvPr id="7" name="Content Placeholder 6"/>
          <p:cNvSpPr>
            <a:spLocks noGrp="1"/>
          </p:cNvSpPr>
          <p:nvPr>
            <p:ph sz="half" idx="2"/>
          </p:nvPr>
        </p:nvSpPr>
        <p:spPr/>
        <p:txBody>
          <a:bodyPr>
            <a:normAutofit/>
          </a:bodyPr>
          <a:lstStyle/>
          <a:p>
            <a:pPr algn="ctr">
              <a:buNone/>
            </a:pPr>
            <a:endParaRPr lang="en-US" b="1" dirty="0" smtClean="0">
              <a:solidFill>
                <a:schemeClr val="bg1"/>
              </a:solidFill>
              <a:effectLst>
                <a:outerShdw blurRad="38100" dist="38100" dir="2700000" algn="tl">
                  <a:srgbClr val="000000">
                    <a:alpha val="43137"/>
                  </a:srgbClr>
                </a:outerShdw>
              </a:effectLst>
            </a:endParaRPr>
          </a:p>
        </p:txBody>
      </p:sp>
      <p:pic>
        <p:nvPicPr>
          <p:cNvPr id="2" name="Picture 2" descr="http://i.ytimg.com/vi/HJm-3GvdpdY/0.jpg"/>
          <p:cNvPicPr>
            <a:picLocks noChangeAspect="1" noChangeArrowheads="1"/>
          </p:cNvPicPr>
          <p:nvPr/>
        </p:nvPicPr>
        <p:blipFill>
          <a:blip r:embed="rId3" cstate="print"/>
          <a:srcRect/>
          <a:stretch>
            <a:fillRect/>
          </a:stretch>
        </p:blipFill>
        <p:spPr bwMode="auto">
          <a:xfrm>
            <a:off x="4572000" y="1295400"/>
            <a:ext cx="4343400" cy="5334001"/>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normAutofit fontScale="90000"/>
          </a:bodyPr>
          <a:lstStyle/>
          <a:p>
            <a:pPr algn="ctr"/>
            <a:r>
              <a:rPr lang="en-US" b="1" dirty="0" smtClean="0">
                <a:solidFill>
                  <a:schemeClr val="bg1"/>
                </a:solidFill>
                <a:effectLst>
                  <a:outerShdw blurRad="38100" dist="38100" dir="2700000" algn="tl">
                    <a:srgbClr val="000000">
                      <a:alpha val="43137"/>
                    </a:srgbClr>
                  </a:outerShdw>
                </a:effectLst>
              </a:rPr>
              <a:t>Motions of the Earth-Moon System</a:t>
            </a:r>
            <a:endParaRPr lang="en-US" b="1" dirty="0">
              <a:solidFill>
                <a:schemeClr val="bg1"/>
              </a:solidFill>
              <a:effectLst>
                <a:outerShdw blurRad="38100" dist="38100" dir="2700000" algn="tl">
                  <a:srgbClr val="000000">
                    <a:alpha val="43137"/>
                  </a:srgbClr>
                </a:outerShdw>
              </a:effectLst>
            </a:endParaRPr>
          </a:p>
        </p:txBody>
      </p:sp>
      <p:sp>
        <p:nvSpPr>
          <p:cNvPr id="8" name="Content Placeholder 7"/>
          <p:cNvSpPr>
            <a:spLocks noGrp="1"/>
          </p:cNvSpPr>
          <p:nvPr>
            <p:ph sz="half" idx="1"/>
          </p:nvPr>
        </p:nvSpPr>
        <p:spPr/>
        <p:txBody>
          <a:bodyPr>
            <a:normAutofit/>
          </a:bodyPr>
          <a:lstStyle/>
          <a:p>
            <a:endParaRPr lang="en-US"/>
          </a:p>
        </p:txBody>
      </p:sp>
      <p:sp>
        <p:nvSpPr>
          <p:cNvPr id="9" name="Content Placeholder 8"/>
          <p:cNvSpPr>
            <a:spLocks noGrp="1"/>
          </p:cNvSpPr>
          <p:nvPr>
            <p:ph sz="half" idx="2"/>
          </p:nvPr>
        </p:nvSpPr>
        <p:spPr>
          <a:xfrm>
            <a:off x="4648200" y="1143000"/>
            <a:ext cx="4495800" cy="5715000"/>
          </a:xfrm>
        </p:spPr>
        <p:txBody>
          <a:bodyPr>
            <a:noAutofit/>
          </a:bodyPr>
          <a:lstStyle/>
          <a:p>
            <a:pPr algn="ctr">
              <a:buNone/>
            </a:pPr>
            <a:r>
              <a:rPr lang="en-US" sz="2600" dirty="0" smtClean="0">
                <a:solidFill>
                  <a:schemeClr val="bg1"/>
                </a:solidFill>
                <a:effectLst>
                  <a:outerShdw blurRad="38100" dist="38100" dir="2700000" algn="tl">
                    <a:srgbClr val="000000">
                      <a:alpha val="43137"/>
                    </a:srgbClr>
                  </a:outerShdw>
                </a:effectLst>
              </a:rPr>
              <a:t>Earth has one natural satellite, the moon</a:t>
            </a:r>
          </a:p>
          <a:p>
            <a:pPr algn="ctr">
              <a:buNone/>
            </a:pPr>
            <a:endParaRPr lang="en-US" sz="2600" dirty="0" smtClean="0">
              <a:solidFill>
                <a:schemeClr val="bg1"/>
              </a:solidFill>
              <a:effectLst>
                <a:outerShdw blurRad="38100" dist="38100" dir="2700000" algn="tl">
                  <a:srgbClr val="000000">
                    <a:alpha val="43137"/>
                  </a:srgbClr>
                </a:outerShdw>
              </a:effectLst>
            </a:endParaRPr>
          </a:p>
          <a:p>
            <a:pPr algn="ctr">
              <a:buNone/>
            </a:pPr>
            <a:r>
              <a:rPr lang="en-US" sz="2600" dirty="0" smtClean="0">
                <a:solidFill>
                  <a:schemeClr val="bg1"/>
                </a:solidFill>
                <a:effectLst>
                  <a:outerShdw blurRad="38100" dist="38100" dir="2700000" algn="tl">
                    <a:srgbClr val="000000">
                      <a:alpha val="43137"/>
                    </a:srgbClr>
                  </a:outerShdw>
                </a:effectLst>
              </a:rPr>
              <a:t>In addition to accompanying Earth in its annual trip around the sun, our moon orbits Earth within a period of about one month</a:t>
            </a:r>
          </a:p>
          <a:p>
            <a:pPr algn="ctr">
              <a:buNone/>
            </a:pPr>
            <a:endParaRPr lang="en-US" sz="2600" dirty="0" smtClean="0">
              <a:solidFill>
                <a:schemeClr val="bg1"/>
              </a:solidFill>
              <a:effectLst>
                <a:outerShdw blurRad="38100" dist="38100" dir="2700000" algn="tl">
                  <a:srgbClr val="000000">
                    <a:alpha val="43137"/>
                  </a:srgbClr>
                </a:outerShdw>
              </a:effectLst>
            </a:endParaRPr>
          </a:p>
          <a:p>
            <a:pPr algn="ctr">
              <a:buNone/>
            </a:pPr>
            <a:r>
              <a:rPr lang="en-US" sz="2600" dirty="0" smtClean="0">
                <a:solidFill>
                  <a:schemeClr val="bg1"/>
                </a:solidFill>
                <a:effectLst>
                  <a:outerShdw blurRad="38100" dist="38100" dir="2700000" algn="tl">
                    <a:srgbClr val="000000">
                      <a:alpha val="43137"/>
                    </a:srgbClr>
                  </a:outerShdw>
                </a:effectLst>
              </a:rPr>
              <a:t>When viewed from above the North Pole, the directions of the motion is counterclockwise</a:t>
            </a:r>
          </a:p>
        </p:txBody>
      </p:sp>
      <p:pic>
        <p:nvPicPr>
          <p:cNvPr id="23554" name="Picture 2" descr="http://www.freemars.org/jeff/planets/Luna/Luna5a.jpg"/>
          <p:cNvPicPr>
            <a:picLocks noChangeAspect="1" noChangeArrowheads="1"/>
          </p:cNvPicPr>
          <p:nvPr/>
        </p:nvPicPr>
        <p:blipFill>
          <a:blip r:embed="rId3" cstate="print"/>
          <a:srcRect/>
          <a:stretch>
            <a:fillRect/>
          </a:stretch>
        </p:blipFill>
        <p:spPr bwMode="auto">
          <a:xfrm>
            <a:off x="228600" y="1219200"/>
            <a:ext cx="4343400" cy="544830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normAutofit fontScale="90000"/>
          </a:bodyPr>
          <a:lstStyle/>
          <a:p>
            <a:pPr algn="ctr"/>
            <a:r>
              <a:rPr lang="en-US" b="1" dirty="0" smtClean="0">
                <a:solidFill>
                  <a:schemeClr val="bg1"/>
                </a:solidFill>
                <a:effectLst>
                  <a:outerShdw blurRad="38100" dist="38100" dir="2700000" algn="tl">
                    <a:srgbClr val="000000">
                      <a:alpha val="43137"/>
                    </a:srgbClr>
                  </a:outerShdw>
                </a:effectLst>
              </a:rPr>
              <a:t>Motions of the Earth-Moon System</a:t>
            </a:r>
            <a:endParaRPr lang="en-US" b="1" dirty="0">
              <a:solidFill>
                <a:schemeClr val="bg1"/>
              </a:solidFill>
              <a:effectLst>
                <a:outerShdw blurRad="38100" dist="38100" dir="2700000" algn="tl">
                  <a:srgbClr val="000000">
                    <a:alpha val="43137"/>
                  </a:srgbClr>
                </a:outerShdw>
              </a:effectLst>
            </a:endParaRPr>
          </a:p>
        </p:txBody>
      </p:sp>
      <p:sp>
        <p:nvSpPr>
          <p:cNvPr id="6" name="Text Placeholder 5"/>
          <p:cNvSpPr>
            <a:spLocks noGrp="1"/>
          </p:cNvSpPr>
          <p:nvPr>
            <p:ph sz="half" idx="1"/>
          </p:nvPr>
        </p:nvSpPr>
        <p:spPr>
          <a:xfrm>
            <a:off x="0" y="1219200"/>
            <a:ext cx="4495800" cy="5638800"/>
          </a:xfrm>
        </p:spPr>
        <p:txBody>
          <a:bodyPr>
            <a:noAutofit/>
          </a:bodyPr>
          <a:lstStyle/>
          <a:p>
            <a:pPr algn="ctr">
              <a:buNone/>
            </a:pPr>
            <a:r>
              <a:rPr lang="en-US" sz="2700" dirty="0" smtClean="0">
                <a:solidFill>
                  <a:schemeClr val="bg1"/>
                </a:solidFill>
                <a:effectLst>
                  <a:outerShdw blurRad="38100" dist="38100" dir="2700000" algn="tl">
                    <a:srgbClr val="000000">
                      <a:alpha val="43137"/>
                    </a:srgbClr>
                  </a:outerShdw>
                </a:effectLst>
              </a:rPr>
              <a:t>Because the moon’s orbit is elliptical, its distance to Earth varies by about 6 percent, averaging 384,401 kilometers</a:t>
            </a:r>
          </a:p>
          <a:p>
            <a:pPr algn="ctr">
              <a:buNone/>
            </a:pPr>
            <a:endParaRPr lang="en-US" sz="2700" dirty="0" smtClean="0">
              <a:solidFill>
                <a:schemeClr val="bg1"/>
              </a:solidFill>
              <a:effectLst>
                <a:outerShdw blurRad="38100" dist="38100" dir="2700000" algn="tl">
                  <a:srgbClr val="000000">
                    <a:alpha val="43137"/>
                  </a:srgbClr>
                </a:outerShdw>
              </a:effectLst>
            </a:endParaRPr>
          </a:p>
          <a:p>
            <a:pPr algn="ctr">
              <a:buNone/>
            </a:pPr>
            <a:r>
              <a:rPr lang="en-US" sz="2700" dirty="0" smtClean="0">
                <a:solidFill>
                  <a:schemeClr val="bg1"/>
                </a:solidFill>
                <a:effectLst>
                  <a:outerShdw blurRad="38100" dist="38100" dir="2700000" algn="tl">
                    <a:srgbClr val="000000">
                      <a:alpha val="43137"/>
                    </a:srgbClr>
                  </a:outerShdw>
                </a:effectLst>
              </a:rPr>
              <a:t>At a point known as </a:t>
            </a:r>
            <a:r>
              <a:rPr lang="en-US" sz="2700" b="1" dirty="0" smtClean="0">
                <a:solidFill>
                  <a:schemeClr val="bg1"/>
                </a:solidFill>
                <a:effectLst>
                  <a:outerShdw blurRad="38100" dist="38100" dir="2700000" algn="tl">
                    <a:srgbClr val="000000">
                      <a:alpha val="43137"/>
                    </a:srgbClr>
                  </a:outerShdw>
                </a:effectLst>
              </a:rPr>
              <a:t>perigee</a:t>
            </a:r>
            <a:r>
              <a:rPr lang="en-US" sz="2700" dirty="0" smtClean="0">
                <a:solidFill>
                  <a:schemeClr val="bg1"/>
                </a:solidFill>
                <a:effectLst>
                  <a:outerShdw blurRad="38100" dist="38100" dir="2700000" algn="tl">
                    <a:srgbClr val="000000">
                      <a:alpha val="43137"/>
                    </a:srgbClr>
                  </a:outerShdw>
                </a:effectLst>
              </a:rPr>
              <a:t>, the moon is closest to Earth</a:t>
            </a:r>
          </a:p>
          <a:p>
            <a:pPr algn="ctr">
              <a:buNone/>
            </a:pPr>
            <a:endParaRPr lang="en-US" sz="2700" dirty="0" smtClean="0">
              <a:solidFill>
                <a:schemeClr val="bg1"/>
              </a:solidFill>
              <a:effectLst>
                <a:outerShdw blurRad="38100" dist="38100" dir="2700000" algn="tl">
                  <a:srgbClr val="000000">
                    <a:alpha val="43137"/>
                  </a:srgbClr>
                </a:outerShdw>
              </a:effectLst>
            </a:endParaRPr>
          </a:p>
          <a:p>
            <a:pPr algn="ctr">
              <a:buNone/>
            </a:pPr>
            <a:r>
              <a:rPr lang="en-US" sz="2700" dirty="0" smtClean="0">
                <a:solidFill>
                  <a:schemeClr val="bg1"/>
                </a:solidFill>
                <a:effectLst>
                  <a:outerShdw blurRad="38100" dist="38100" dir="2700000" algn="tl">
                    <a:srgbClr val="000000">
                      <a:alpha val="43137"/>
                    </a:srgbClr>
                  </a:outerShdw>
                </a:effectLst>
              </a:rPr>
              <a:t>At a point known as </a:t>
            </a:r>
            <a:r>
              <a:rPr lang="en-US" sz="2700" b="1" dirty="0" smtClean="0">
                <a:solidFill>
                  <a:schemeClr val="bg1"/>
                </a:solidFill>
                <a:effectLst>
                  <a:outerShdw blurRad="38100" dist="38100" dir="2700000" algn="tl">
                    <a:srgbClr val="000000">
                      <a:alpha val="43137"/>
                    </a:srgbClr>
                  </a:outerShdw>
                </a:effectLst>
              </a:rPr>
              <a:t>apogee</a:t>
            </a:r>
            <a:r>
              <a:rPr lang="en-US" sz="2700" dirty="0" smtClean="0">
                <a:solidFill>
                  <a:schemeClr val="bg1"/>
                </a:solidFill>
                <a:effectLst>
                  <a:outerShdw blurRad="38100" dist="38100" dir="2700000" algn="tl">
                    <a:srgbClr val="000000">
                      <a:alpha val="43137"/>
                    </a:srgbClr>
                  </a:outerShdw>
                </a:effectLst>
              </a:rPr>
              <a:t>, the moon is farthest from Earth</a:t>
            </a:r>
            <a:endParaRPr lang="en-US" sz="2700" dirty="0">
              <a:solidFill>
                <a:schemeClr val="bg1"/>
              </a:solidFill>
              <a:effectLst>
                <a:outerShdw blurRad="38100" dist="38100" dir="2700000" algn="tl">
                  <a:srgbClr val="000000">
                    <a:alpha val="43137"/>
                  </a:srgbClr>
                </a:outerShdw>
              </a:effectLst>
            </a:endParaRPr>
          </a:p>
        </p:txBody>
      </p:sp>
      <p:sp>
        <p:nvSpPr>
          <p:cNvPr id="7" name="Content Placeholder 6"/>
          <p:cNvSpPr>
            <a:spLocks noGrp="1"/>
          </p:cNvSpPr>
          <p:nvPr>
            <p:ph sz="half" idx="2"/>
          </p:nvPr>
        </p:nvSpPr>
        <p:spPr/>
        <p:txBody>
          <a:bodyPr>
            <a:normAutofit/>
          </a:bodyPr>
          <a:lstStyle/>
          <a:p>
            <a:pPr algn="ctr">
              <a:buNone/>
            </a:pPr>
            <a:endParaRPr lang="en-US" b="1" dirty="0" smtClean="0">
              <a:solidFill>
                <a:schemeClr val="bg1"/>
              </a:solidFill>
              <a:effectLst>
                <a:outerShdw blurRad="38100" dist="38100" dir="2700000" algn="tl">
                  <a:srgbClr val="000000">
                    <a:alpha val="43137"/>
                  </a:srgbClr>
                </a:outerShdw>
              </a:effectLst>
            </a:endParaRPr>
          </a:p>
        </p:txBody>
      </p:sp>
      <p:pic>
        <p:nvPicPr>
          <p:cNvPr id="22530" name="Picture 2" descr="http://www.metahistory.org/images/moonorbit.gif"/>
          <p:cNvPicPr>
            <a:picLocks noChangeAspect="1" noChangeArrowheads="1"/>
          </p:cNvPicPr>
          <p:nvPr/>
        </p:nvPicPr>
        <p:blipFill>
          <a:blip r:embed="rId3" cstate="print"/>
          <a:srcRect/>
          <a:stretch>
            <a:fillRect/>
          </a:stretch>
        </p:blipFill>
        <p:spPr bwMode="auto">
          <a:xfrm>
            <a:off x="4648200" y="1752601"/>
            <a:ext cx="4267200" cy="42672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normAutofit fontScale="90000"/>
          </a:bodyPr>
          <a:lstStyle/>
          <a:p>
            <a:pPr algn="ctr"/>
            <a:r>
              <a:rPr lang="en-US" b="1" dirty="0" smtClean="0">
                <a:solidFill>
                  <a:schemeClr val="bg1"/>
                </a:solidFill>
                <a:effectLst>
                  <a:outerShdw blurRad="38100" dist="38100" dir="2700000" algn="tl">
                    <a:srgbClr val="000000">
                      <a:alpha val="43137"/>
                    </a:srgbClr>
                  </a:outerShdw>
                </a:effectLst>
              </a:rPr>
              <a:t>Motions of the Earth-Moon System</a:t>
            </a:r>
            <a:endParaRPr lang="en-US" b="1" dirty="0">
              <a:solidFill>
                <a:schemeClr val="bg1"/>
              </a:solidFill>
              <a:effectLst>
                <a:outerShdw blurRad="38100" dist="38100" dir="2700000" algn="tl">
                  <a:srgbClr val="000000">
                    <a:alpha val="43137"/>
                  </a:srgbClr>
                </a:outerShdw>
              </a:effectLst>
            </a:endParaRPr>
          </a:p>
        </p:txBody>
      </p:sp>
      <p:sp>
        <p:nvSpPr>
          <p:cNvPr id="8" name="Content Placeholder 7"/>
          <p:cNvSpPr>
            <a:spLocks noGrp="1"/>
          </p:cNvSpPr>
          <p:nvPr>
            <p:ph sz="half" idx="1"/>
          </p:nvPr>
        </p:nvSpPr>
        <p:spPr/>
        <p:txBody>
          <a:bodyPr>
            <a:normAutofit/>
          </a:bodyPr>
          <a:lstStyle/>
          <a:p>
            <a:endParaRPr lang="en-US"/>
          </a:p>
        </p:txBody>
      </p:sp>
      <p:sp>
        <p:nvSpPr>
          <p:cNvPr id="9" name="Content Placeholder 8"/>
          <p:cNvSpPr>
            <a:spLocks noGrp="1"/>
          </p:cNvSpPr>
          <p:nvPr>
            <p:ph sz="half" idx="2"/>
          </p:nvPr>
        </p:nvSpPr>
        <p:spPr>
          <a:xfrm>
            <a:off x="4648200" y="2057400"/>
            <a:ext cx="4495800" cy="4800600"/>
          </a:xfrm>
        </p:spPr>
        <p:txBody>
          <a:bodyPr>
            <a:noAutofit/>
          </a:bodyPr>
          <a:lstStyle/>
          <a:p>
            <a:pPr algn="ctr">
              <a:buNone/>
            </a:pPr>
            <a:r>
              <a:rPr lang="en-US" dirty="0" smtClean="0">
                <a:solidFill>
                  <a:schemeClr val="bg1"/>
                </a:solidFill>
                <a:effectLst>
                  <a:outerShdw blurRad="38100" dist="38100" dir="2700000" algn="tl">
                    <a:srgbClr val="000000">
                      <a:alpha val="43137"/>
                    </a:srgbClr>
                  </a:outerShdw>
                </a:effectLst>
              </a:rPr>
              <a:t>The motions of the Earth-moon system constantly change the relative positions of the sun, Earth, and moon</a:t>
            </a:r>
          </a:p>
          <a:p>
            <a:pPr algn="ctr">
              <a:buNone/>
            </a:pPr>
            <a:endParaRPr lang="en-US" dirty="0" smtClean="0">
              <a:solidFill>
                <a:schemeClr val="bg1"/>
              </a:solidFill>
              <a:effectLst>
                <a:outerShdw blurRad="38100" dist="38100" dir="2700000" algn="tl">
                  <a:srgbClr val="000000">
                    <a:alpha val="43137"/>
                  </a:srgbClr>
                </a:outerShdw>
              </a:effectLst>
            </a:endParaRPr>
          </a:p>
          <a:p>
            <a:pPr algn="ctr">
              <a:buNone/>
            </a:pPr>
            <a:r>
              <a:rPr lang="en-US" dirty="0" smtClean="0">
                <a:solidFill>
                  <a:schemeClr val="bg1"/>
                </a:solidFill>
                <a:effectLst>
                  <a:outerShdw blurRad="38100" dist="38100" dir="2700000" algn="tl">
                    <a:srgbClr val="000000">
                      <a:alpha val="43137"/>
                    </a:srgbClr>
                  </a:outerShdw>
                </a:effectLst>
              </a:rPr>
              <a:t>This results in changes in the appearance of the moon</a:t>
            </a:r>
          </a:p>
          <a:p>
            <a:pPr algn="ctr">
              <a:buNone/>
            </a:pPr>
            <a:endParaRPr lang="en-US" dirty="0" smtClean="0">
              <a:solidFill>
                <a:schemeClr val="bg1"/>
              </a:solidFill>
              <a:effectLst>
                <a:outerShdw blurRad="38100" dist="38100" dir="2700000" algn="tl">
                  <a:srgbClr val="000000">
                    <a:alpha val="43137"/>
                  </a:srgbClr>
                </a:outerShdw>
              </a:effectLst>
            </a:endParaRPr>
          </a:p>
        </p:txBody>
      </p:sp>
      <p:pic>
        <p:nvPicPr>
          <p:cNvPr id="21506" name="Picture 2" descr="http://www.almanac.com/sites/new.almanac.com/files/imagecache/page_article/images/PerigeeApogee.jpg"/>
          <p:cNvPicPr>
            <a:picLocks noChangeAspect="1" noChangeArrowheads="1"/>
          </p:cNvPicPr>
          <p:nvPr/>
        </p:nvPicPr>
        <p:blipFill>
          <a:blip r:embed="rId3" cstate="print"/>
          <a:srcRect/>
          <a:stretch>
            <a:fillRect/>
          </a:stretch>
        </p:blipFill>
        <p:spPr bwMode="auto">
          <a:xfrm>
            <a:off x="152400" y="1219200"/>
            <a:ext cx="4419600" cy="54864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normAutofit/>
          </a:bodyPr>
          <a:lstStyle/>
          <a:p>
            <a:pPr algn="ctr"/>
            <a:r>
              <a:rPr lang="en-US" dirty="0" smtClean="0">
                <a:solidFill>
                  <a:schemeClr val="bg1"/>
                </a:solidFill>
                <a:effectLst>
                  <a:outerShdw blurRad="38100" dist="38100" dir="2700000" algn="tl">
                    <a:srgbClr val="000000">
                      <a:alpha val="43137"/>
                    </a:srgbClr>
                  </a:outerShdw>
                </a:effectLst>
              </a:rPr>
              <a:t>Phases of the Moon</a:t>
            </a:r>
            <a:endParaRPr lang="en-US" dirty="0">
              <a:solidFill>
                <a:schemeClr val="bg1"/>
              </a:solidFill>
              <a:effectLst>
                <a:outerShdw blurRad="38100" dist="38100" dir="2700000" algn="tl">
                  <a:srgbClr val="000000">
                    <a:alpha val="43137"/>
                  </a:srgbClr>
                </a:outerShdw>
              </a:effectLst>
            </a:endParaRPr>
          </a:p>
        </p:txBody>
      </p:sp>
      <p:sp>
        <p:nvSpPr>
          <p:cNvPr id="6" name="Text Placeholder 5"/>
          <p:cNvSpPr>
            <a:spLocks noGrp="1"/>
          </p:cNvSpPr>
          <p:nvPr>
            <p:ph sz="half" idx="1"/>
          </p:nvPr>
        </p:nvSpPr>
        <p:spPr>
          <a:xfrm>
            <a:off x="0" y="1676400"/>
            <a:ext cx="4495800" cy="5181600"/>
          </a:xfrm>
        </p:spPr>
        <p:txBody>
          <a:bodyPr>
            <a:noAutofit/>
          </a:bodyPr>
          <a:lstStyle/>
          <a:p>
            <a:pPr algn="ctr">
              <a:buNone/>
            </a:pPr>
            <a:r>
              <a:rPr lang="en-US" dirty="0" smtClean="0">
                <a:solidFill>
                  <a:schemeClr val="bg1"/>
                </a:solidFill>
                <a:effectLst>
                  <a:outerShdw blurRad="38100" dist="38100" dir="2700000" algn="tl">
                    <a:srgbClr val="000000">
                      <a:alpha val="43137"/>
                    </a:srgbClr>
                  </a:outerShdw>
                </a:effectLst>
              </a:rPr>
              <a:t>The first astronomical event to be understood was the regular cycle of the phases of the moon</a:t>
            </a:r>
          </a:p>
          <a:p>
            <a:pPr algn="ctr">
              <a:buNone/>
            </a:pPr>
            <a:endParaRPr lang="en-US" dirty="0" smtClean="0">
              <a:solidFill>
                <a:schemeClr val="bg1"/>
              </a:solidFill>
              <a:effectLst>
                <a:outerShdw blurRad="38100" dist="38100" dir="2700000" algn="tl">
                  <a:srgbClr val="000000">
                    <a:alpha val="43137"/>
                  </a:srgbClr>
                </a:outerShdw>
              </a:effectLst>
            </a:endParaRPr>
          </a:p>
          <a:p>
            <a:pPr algn="ctr">
              <a:buNone/>
            </a:pPr>
            <a:r>
              <a:rPr lang="en-US" dirty="0" smtClean="0">
                <a:solidFill>
                  <a:schemeClr val="bg1"/>
                </a:solidFill>
                <a:effectLst>
                  <a:outerShdw blurRad="38100" dist="38100" dir="2700000" algn="tl">
                    <a:srgbClr val="000000">
                      <a:alpha val="43137"/>
                    </a:srgbClr>
                  </a:outerShdw>
                </a:effectLst>
              </a:rPr>
              <a:t>On a monthly basis, we observe the </a:t>
            </a:r>
            <a:r>
              <a:rPr lang="en-US" b="1" dirty="0" smtClean="0">
                <a:solidFill>
                  <a:schemeClr val="bg1"/>
                </a:solidFill>
                <a:effectLst>
                  <a:outerShdw blurRad="38100" dist="38100" dir="2700000" algn="tl">
                    <a:srgbClr val="000000">
                      <a:alpha val="43137"/>
                    </a:srgbClr>
                  </a:outerShdw>
                </a:effectLst>
              </a:rPr>
              <a:t>phases of the moon </a:t>
            </a:r>
            <a:r>
              <a:rPr lang="en-US" dirty="0" smtClean="0">
                <a:solidFill>
                  <a:schemeClr val="bg1"/>
                </a:solidFill>
                <a:effectLst>
                  <a:outerShdw blurRad="38100" dist="38100" dir="2700000" algn="tl">
                    <a:srgbClr val="000000">
                      <a:alpha val="43137"/>
                    </a:srgbClr>
                  </a:outerShdw>
                </a:effectLst>
              </a:rPr>
              <a:t>as a change in the amount of the moon that appears lit </a:t>
            </a:r>
            <a:endParaRPr lang="en-US" dirty="0">
              <a:solidFill>
                <a:schemeClr val="bg1"/>
              </a:solidFill>
              <a:effectLst>
                <a:outerShdw blurRad="38100" dist="38100" dir="2700000" algn="tl">
                  <a:srgbClr val="000000">
                    <a:alpha val="43137"/>
                  </a:srgbClr>
                </a:outerShdw>
              </a:effectLst>
            </a:endParaRPr>
          </a:p>
        </p:txBody>
      </p:sp>
      <p:sp>
        <p:nvSpPr>
          <p:cNvPr id="7" name="Content Placeholder 6"/>
          <p:cNvSpPr>
            <a:spLocks noGrp="1"/>
          </p:cNvSpPr>
          <p:nvPr>
            <p:ph sz="half" idx="2"/>
          </p:nvPr>
        </p:nvSpPr>
        <p:spPr/>
        <p:txBody>
          <a:bodyPr>
            <a:normAutofit/>
          </a:bodyPr>
          <a:lstStyle/>
          <a:p>
            <a:pPr algn="ctr">
              <a:buNone/>
            </a:pPr>
            <a:endParaRPr lang="en-US" b="1" dirty="0" smtClean="0">
              <a:solidFill>
                <a:schemeClr val="bg1"/>
              </a:solidFill>
              <a:effectLst>
                <a:outerShdw blurRad="38100" dist="38100" dir="2700000" algn="tl">
                  <a:srgbClr val="000000">
                    <a:alpha val="43137"/>
                  </a:srgbClr>
                </a:outerShdw>
              </a:effectLst>
            </a:endParaRPr>
          </a:p>
        </p:txBody>
      </p:sp>
      <p:pic>
        <p:nvPicPr>
          <p:cNvPr id="8" name="Picture 16"/>
          <p:cNvPicPr>
            <a:picLocks noChangeAspect="1" noChangeArrowheads="1"/>
          </p:cNvPicPr>
          <p:nvPr/>
        </p:nvPicPr>
        <p:blipFill>
          <a:blip r:embed="rId3" cstate="print"/>
          <a:srcRect/>
          <a:stretch>
            <a:fillRect/>
          </a:stretch>
        </p:blipFill>
        <p:spPr bwMode="auto">
          <a:xfrm>
            <a:off x="4648200" y="1447800"/>
            <a:ext cx="4278313" cy="519112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normAutofit/>
          </a:bodyPr>
          <a:lstStyle/>
          <a:p>
            <a:pPr algn="ctr"/>
            <a:r>
              <a:rPr lang="en-US" dirty="0" smtClean="0">
                <a:solidFill>
                  <a:schemeClr val="bg1"/>
                </a:solidFill>
                <a:effectLst>
                  <a:outerShdw blurRad="38100" dist="38100" dir="2700000" algn="tl">
                    <a:srgbClr val="000000">
                      <a:alpha val="43137"/>
                    </a:srgbClr>
                  </a:outerShdw>
                </a:effectLst>
              </a:rPr>
              <a:t>Phases of the Moon</a:t>
            </a:r>
            <a:endParaRPr lang="en-US" dirty="0">
              <a:solidFill>
                <a:schemeClr val="bg1"/>
              </a:solidFill>
              <a:effectLst>
                <a:outerShdw blurRad="38100" dist="38100" dir="2700000" algn="tl">
                  <a:srgbClr val="000000">
                    <a:alpha val="43137"/>
                  </a:srgbClr>
                </a:outerShdw>
              </a:effectLst>
            </a:endParaRPr>
          </a:p>
        </p:txBody>
      </p:sp>
      <p:sp>
        <p:nvSpPr>
          <p:cNvPr id="8" name="Content Placeholder 7"/>
          <p:cNvSpPr>
            <a:spLocks noGrp="1"/>
          </p:cNvSpPr>
          <p:nvPr>
            <p:ph sz="half" idx="1"/>
          </p:nvPr>
        </p:nvSpPr>
        <p:spPr/>
        <p:txBody>
          <a:bodyPr>
            <a:normAutofit/>
          </a:bodyPr>
          <a:lstStyle/>
          <a:p>
            <a:endParaRPr lang="en-US"/>
          </a:p>
        </p:txBody>
      </p:sp>
      <p:sp>
        <p:nvSpPr>
          <p:cNvPr id="9" name="Content Placeholder 8"/>
          <p:cNvSpPr>
            <a:spLocks noGrp="1"/>
          </p:cNvSpPr>
          <p:nvPr>
            <p:ph sz="half" idx="2"/>
          </p:nvPr>
        </p:nvSpPr>
        <p:spPr>
          <a:xfrm>
            <a:off x="4648200" y="990600"/>
            <a:ext cx="4495800" cy="5867400"/>
          </a:xfrm>
        </p:spPr>
        <p:txBody>
          <a:bodyPr>
            <a:noAutofit/>
          </a:bodyPr>
          <a:lstStyle/>
          <a:p>
            <a:pPr algn="ctr">
              <a:buNone/>
            </a:pPr>
            <a:r>
              <a:rPr lang="en-US" dirty="0" smtClean="0">
                <a:solidFill>
                  <a:schemeClr val="bg1"/>
                </a:solidFill>
                <a:effectLst>
                  <a:outerShdw blurRad="38100" dist="38100" dir="2700000" algn="tl">
                    <a:srgbClr val="000000">
                      <a:alpha val="43137"/>
                    </a:srgbClr>
                  </a:outerShdw>
                </a:effectLst>
              </a:rPr>
              <a:t>About two days after the new moon, a thin sliver (crescent phase) appears low in the western sky just after sunset</a:t>
            </a:r>
          </a:p>
          <a:p>
            <a:pPr algn="ctr">
              <a:buNone/>
            </a:pPr>
            <a:endParaRPr lang="en-US" dirty="0" smtClean="0">
              <a:solidFill>
                <a:schemeClr val="bg1"/>
              </a:solidFill>
              <a:effectLst>
                <a:outerShdw blurRad="38100" dist="38100" dir="2700000" algn="tl">
                  <a:srgbClr val="000000">
                    <a:alpha val="43137"/>
                  </a:srgbClr>
                </a:outerShdw>
              </a:effectLst>
            </a:endParaRPr>
          </a:p>
          <a:p>
            <a:pPr algn="ctr">
              <a:buNone/>
            </a:pPr>
            <a:r>
              <a:rPr lang="en-US" dirty="0" smtClean="0">
                <a:solidFill>
                  <a:schemeClr val="bg1"/>
                </a:solidFill>
                <a:effectLst>
                  <a:outerShdw blurRad="38100" dist="38100" dir="2700000" algn="tl">
                    <a:srgbClr val="000000">
                      <a:alpha val="43137"/>
                    </a:srgbClr>
                  </a:outerShdw>
                </a:effectLst>
              </a:rPr>
              <a:t>During the following week, the lighted portion of the moon visible from Earth increases (waxing) to a half circle (first-quarter phase) and can be seen from about noon to midnight</a:t>
            </a:r>
          </a:p>
        </p:txBody>
      </p:sp>
      <p:pic>
        <p:nvPicPr>
          <p:cNvPr id="6" name="Picture 16"/>
          <p:cNvPicPr>
            <a:picLocks noChangeAspect="1" noChangeArrowheads="1"/>
          </p:cNvPicPr>
          <p:nvPr/>
        </p:nvPicPr>
        <p:blipFill>
          <a:blip r:embed="rId3" cstate="print"/>
          <a:srcRect/>
          <a:stretch>
            <a:fillRect/>
          </a:stretch>
        </p:blipFill>
        <p:spPr bwMode="auto">
          <a:xfrm>
            <a:off x="152401" y="1143000"/>
            <a:ext cx="4343400" cy="557212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lstStyle/>
          <a:p>
            <a:pPr algn="ctr"/>
            <a:r>
              <a:rPr lang="en-US" b="1" dirty="0" smtClean="0">
                <a:solidFill>
                  <a:schemeClr val="bg1"/>
                </a:solidFill>
                <a:effectLst>
                  <a:outerShdw blurRad="38100" dist="38100" dir="2700000" algn="tl">
                    <a:srgbClr val="000000">
                      <a:alpha val="43137"/>
                    </a:srgbClr>
                  </a:outerShdw>
                </a:effectLst>
              </a:rPr>
              <a:t>22.2 Objectives</a:t>
            </a:r>
            <a:endParaRPr lang="en-US" b="1" dirty="0">
              <a:solidFill>
                <a:schemeClr val="bg1"/>
              </a:solidFill>
              <a:effectLst>
                <a:outerShdw blurRad="38100" dist="38100" dir="2700000" algn="tl">
                  <a:srgbClr val="000000">
                    <a:alpha val="43137"/>
                  </a:srgbClr>
                </a:outerShdw>
              </a:effectLst>
            </a:endParaRPr>
          </a:p>
        </p:txBody>
      </p:sp>
      <p:sp>
        <p:nvSpPr>
          <p:cNvPr id="6" name="Text Placeholder 5"/>
          <p:cNvSpPr>
            <a:spLocks noGrp="1"/>
          </p:cNvSpPr>
          <p:nvPr>
            <p:ph sz="half" idx="1"/>
          </p:nvPr>
        </p:nvSpPr>
        <p:spPr>
          <a:xfrm>
            <a:off x="0" y="1066800"/>
            <a:ext cx="4495800" cy="5791200"/>
          </a:xfrm>
        </p:spPr>
        <p:txBody>
          <a:bodyPr>
            <a:normAutofit/>
          </a:bodyPr>
          <a:lstStyle/>
          <a:p>
            <a:pPr algn="ctr">
              <a:buNone/>
            </a:pPr>
            <a:endParaRPr lang="en-US" b="1" dirty="0" smtClean="0">
              <a:solidFill>
                <a:schemeClr val="bg1"/>
              </a:solidFill>
              <a:effectLst>
                <a:outerShdw blurRad="38100" dist="38100" dir="2700000" algn="tl">
                  <a:srgbClr val="000000">
                    <a:alpha val="43137"/>
                  </a:srgbClr>
                </a:outerShdw>
              </a:effectLst>
            </a:endParaRPr>
          </a:p>
          <a:p>
            <a:pPr algn="ctr">
              <a:buNone/>
            </a:pPr>
            <a:r>
              <a:rPr lang="en-US" b="1" dirty="0" smtClean="0">
                <a:solidFill>
                  <a:schemeClr val="bg1"/>
                </a:solidFill>
                <a:effectLst>
                  <a:outerShdw blurRad="38100" dist="38100" dir="2700000" algn="tl">
                    <a:srgbClr val="000000">
                      <a:alpha val="43137"/>
                    </a:srgbClr>
                  </a:outerShdw>
                </a:effectLst>
              </a:rPr>
              <a:t>rotation</a:t>
            </a:r>
          </a:p>
          <a:p>
            <a:pPr algn="ctr">
              <a:buNone/>
            </a:pPr>
            <a:endParaRPr lang="en-US" b="1" dirty="0">
              <a:solidFill>
                <a:schemeClr val="bg1"/>
              </a:solidFill>
              <a:effectLst>
                <a:outerShdw blurRad="38100" dist="38100" dir="2700000" algn="tl">
                  <a:srgbClr val="000000">
                    <a:alpha val="43137"/>
                  </a:srgbClr>
                </a:outerShdw>
              </a:effectLst>
            </a:endParaRPr>
          </a:p>
          <a:p>
            <a:pPr algn="ctr">
              <a:buNone/>
            </a:pPr>
            <a:r>
              <a:rPr lang="en-US" b="1" dirty="0" smtClean="0">
                <a:solidFill>
                  <a:schemeClr val="bg1"/>
                </a:solidFill>
                <a:effectLst>
                  <a:outerShdw blurRad="38100" dist="38100" dir="2700000" algn="tl">
                    <a:srgbClr val="000000">
                      <a:alpha val="43137"/>
                    </a:srgbClr>
                  </a:outerShdw>
                </a:effectLst>
              </a:rPr>
              <a:t>revolution</a:t>
            </a:r>
          </a:p>
          <a:p>
            <a:pPr algn="ctr">
              <a:buNone/>
            </a:pPr>
            <a:endParaRPr lang="en-US" b="1" dirty="0" smtClean="0">
              <a:solidFill>
                <a:schemeClr val="bg1"/>
              </a:solidFill>
              <a:effectLst>
                <a:outerShdw blurRad="38100" dist="38100" dir="2700000" algn="tl">
                  <a:srgbClr val="000000">
                    <a:alpha val="43137"/>
                  </a:srgbClr>
                </a:outerShdw>
              </a:effectLst>
            </a:endParaRPr>
          </a:p>
          <a:p>
            <a:pPr algn="ctr">
              <a:buNone/>
            </a:pPr>
            <a:r>
              <a:rPr lang="en-US" b="1" dirty="0" smtClean="0">
                <a:solidFill>
                  <a:schemeClr val="bg1"/>
                </a:solidFill>
                <a:effectLst>
                  <a:outerShdw blurRad="38100" dist="38100" dir="2700000" algn="tl">
                    <a:srgbClr val="000000">
                      <a:alpha val="43137"/>
                    </a:srgbClr>
                  </a:outerShdw>
                </a:effectLst>
              </a:rPr>
              <a:t>precession</a:t>
            </a:r>
          </a:p>
          <a:p>
            <a:pPr algn="ctr">
              <a:buNone/>
            </a:pPr>
            <a:endParaRPr lang="en-US" b="1" dirty="0" smtClean="0">
              <a:solidFill>
                <a:schemeClr val="bg1"/>
              </a:solidFill>
              <a:effectLst>
                <a:outerShdw blurRad="38100" dist="38100" dir="2700000" algn="tl">
                  <a:srgbClr val="000000">
                    <a:alpha val="43137"/>
                  </a:srgbClr>
                </a:outerShdw>
              </a:effectLst>
            </a:endParaRPr>
          </a:p>
          <a:p>
            <a:pPr algn="ctr">
              <a:buNone/>
            </a:pPr>
            <a:r>
              <a:rPr lang="en-US" b="1" dirty="0" smtClean="0">
                <a:solidFill>
                  <a:schemeClr val="bg1"/>
                </a:solidFill>
                <a:effectLst>
                  <a:outerShdw blurRad="38100" dist="38100" dir="2700000" algn="tl">
                    <a:srgbClr val="000000">
                      <a:alpha val="43137"/>
                    </a:srgbClr>
                  </a:outerShdw>
                </a:effectLst>
              </a:rPr>
              <a:t>perihelion</a:t>
            </a:r>
          </a:p>
          <a:p>
            <a:pPr algn="ctr">
              <a:buNone/>
            </a:pPr>
            <a:endParaRPr lang="en-US" b="1" dirty="0" smtClean="0">
              <a:solidFill>
                <a:schemeClr val="bg1"/>
              </a:solidFill>
              <a:effectLst>
                <a:outerShdw blurRad="38100" dist="38100" dir="2700000" algn="tl">
                  <a:srgbClr val="000000">
                    <a:alpha val="43137"/>
                  </a:srgbClr>
                </a:outerShdw>
              </a:effectLst>
            </a:endParaRPr>
          </a:p>
          <a:p>
            <a:pPr algn="ctr">
              <a:buNone/>
            </a:pPr>
            <a:r>
              <a:rPr lang="en-US" b="1" dirty="0" smtClean="0">
                <a:solidFill>
                  <a:schemeClr val="bg1"/>
                </a:solidFill>
                <a:effectLst>
                  <a:outerShdw blurRad="38100" dist="38100" dir="2700000" algn="tl">
                    <a:srgbClr val="000000">
                      <a:alpha val="43137"/>
                    </a:srgbClr>
                  </a:outerShdw>
                </a:effectLst>
              </a:rPr>
              <a:t>aphelion</a:t>
            </a:r>
            <a:endParaRPr lang="en-US" b="1" dirty="0">
              <a:solidFill>
                <a:schemeClr val="bg1"/>
              </a:solidFill>
              <a:effectLst>
                <a:outerShdw blurRad="38100" dist="38100" dir="2700000" algn="tl">
                  <a:srgbClr val="000000">
                    <a:alpha val="43137"/>
                  </a:srgbClr>
                </a:outerShdw>
              </a:effectLst>
            </a:endParaRPr>
          </a:p>
        </p:txBody>
      </p:sp>
      <p:sp>
        <p:nvSpPr>
          <p:cNvPr id="7" name="Content Placeholder 6"/>
          <p:cNvSpPr>
            <a:spLocks noGrp="1"/>
          </p:cNvSpPr>
          <p:nvPr>
            <p:ph sz="half" idx="2"/>
          </p:nvPr>
        </p:nvSpPr>
        <p:spPr>
          <a:xfrm>
            <a:off x="4648200" y="1066800"/>
            <a:ext cx="4495800" cy="5791200"/>
          </a:xfrm>
        </p:spPr>
        <p:txBody>
          <a:bodyPr>
            <a:normAutofit/>
          </a:bodyPr>
          <a:lstStyle/>
          <a:p>
            <a:pPr algn="ctr">
              <a:buNone/>
            </a:pPr>
            <a:endParaRPr lang="en-US" b="1" dirty="0" smtClean="0">
              <a:solidFill>
                <a:schemeClr val="bg1"/>
              </a:solidFill>
              <a:effectLst>
                <a:outerShdw blurRad="38100" dist="38100" dir="2700000" algn="tl">
                  <a:srgbClr val="000000">
                    <a:alpha val="43137"/>
                  </a:srgbClr>
                </a:outerShdw>
              </a:effectLst>
            </a:endParaRPr>
          </a:p>
          <a:p>
            <a:pPr algn="ctr">
              <a:buNone/>
            </a:pPr>
            <a:r>
              <a:rPr lang="en-US" b="1" dirty="0" smtClean="0">
                <a:solidFill>
                  <a:schemeClr val="bg1"/>
                </a:solidFill>
                <a:effectLst>
                  <a:outerShdw blurRad="38100" dist="38100" dir="2700000" algn="tl">
                    <a:srgbClr val="000000">
                      <a:alpha val="43137"/>
                    </a:srgbClr>
                  </a:outerShdw>
                </a:effectLst>
              </a:rPr>
              <a:t>perigee</a:t>
            </a:r>
          </a:p>
          <a:p>
            <a:pPr algn="ctr">
              <a:buNone/>
            </a:pPr>
            <a:endParaRPr lang="en-US" b="1" dirty="0">
              <a:solidFill>
                <a:schemeClr val="bg1"/>
              </a:solidFill>
              <a:effectLst>
                <a:outerShdw blurRad="38100" dist="38100" dir="2700000" algn="tl">
                  <a:srgbClr val="000000">
                    <a:alpha val="43137"/>
                  </a:srgbClr>
                </a:outerShdw>
              </a:effectLst>
            </a:endParaRPr>
          </a:p>
          <a:p>
            <a:pPr algn="ctr">
              <a:buNone/>
            </a:pPr>
            <a:r>
              <a:rPr lang="en-US" b="1" dirty="0" smtClean="0">
                <a:solidFill>
                  <a:schemeClr val="bg1"/>
                </a:solidFill>
                <a:effectLst>
                  <a:outerShdw blurRad="38100" dist="38100" dir="2700000" algn="tl">
                    <a:srgbClr val="000000">
                      <a:alpha val="43137"/>
                    </a:srgbClr>
                  </a:outerShdw>
                </a:effectLst>
              </a:rPr>
              <a:t>apogee</a:t>
            </a:r>
          </a:p>
          <a:p>
            <a:pPr algn="ctr">
              <a:buNone/>
            </a:pPr>
            <a:endParaRPr lang="en-US" b="1" dirty="0">
              <a:solidFill>
                <a:schemeClr val="bg1"/>
              </a:solidFill>
              <a:effectLst>
                <a:outerShdw blurRad="38100" dist="38100" dir="2700000" algn="tl">
                  <a:srgbClr val="000000">
                    <a:alpha val="43137"/>
                  </a:srgbClr>
                </a:outerShdw>
              </a:effectLst>
            </a:endParaRPr>
          </a:p>
          <a:p>
            <a:pPr algn="ctr">
              <a:buNone/>
            </a:pPr>
            <a:r>
              <a:rPr lang="en-US" b="1" dirty="0" smtClean="0">
                <a:solidFill>
                  <a:schemeClr val="bg1"/>
                </a:solidFill>
                <a:effectLst>
                  <a:outerShdw blurRad="38100" dist="38100" dir="2700000" algn="tl">
                    <a:srgbClr val="000000">
                      <a:alpha val="43137"/>
                    </a:srgbClr>
                  </a:outerShdw>
                </a:effectLst>
              </a:rPr>
              <a:t>phases of the moon</a:t>
            </a:r>
          </a:p>
          <a:p>
            <a:pPr algn="ctr">
              <a:buNone/>
            </a:pPr>
            <a:endParaRPr lang="en-US" b="1" dirty="0">
              <a:solidFill>
                <a:schemeClr val="bg1"/>
              </a:solidFill>
              <a:effectLst>
                <a:outerShdw blurRad="38100" dist="38100" dir="2700000" algn="tl">
                  <a:srgbClr val="000000">
                    <a:alpha val="43137"/>
                  </a:srgbClr>
                </a:outerShdw>
              </a:effectLst>
            </a:endParaRPr>
          </a:p>
          <a:p>
            <a:pPr algn="ctr">
              <a:buNone/>
            </a:pPr>
            <a:r>
              <a:rPr lang="en-US" b="1" dirty="0" smtClean="0">
                <a:solidFill>
                  <a:schemeClr val="bg1"/>
                </a:solidFill>
                <a:effectLst>
                  <a:outerShdw blurRad="38100" dist="38100" dir="2700000" algn="tl">
                    <a:srgbClr val="000000">
                      <a:alpha val="43137"/>
                    </a:srgbClr>
                  </a:outerShdw>
                </a:effectLst>
              </a:rPr>
              <a:t>solar eclipse</a:t>
            </a:r>
          </a:p>
          <a:p>
            <a:pPr algn="ctr">
              <a:buNone/>
            </a:pPr>
            <a:endParaRPr lang="en-US" b="1" dirty="0">
              <a:solidFill>
                <a:schemeClr val="bg1"/>
              </a:solidFill>
              <a:effectLst>
                <a:outerShdw blurRad="38100" dist="38100" dir="2700000" algn="tl">
                  <a:srgbClr val="000000">
                    <a:alpha val="43137"/>
                  </a:srgbClr>
                </a:outerShdw>
              </a:effectLst>
            </a:endParaRPr>
          </a:p>
          <a:p>
            <a:pPr algn="ctr">
              <a:buNone/>
            </a:pPr>
            <a:r>
              <a:rPr lang="en-US" b="1" dirty="0" smtClean="0">
                <a:solidFill>
                  <a:schemeClr val="bg1"/>
                </a:solidFill>
                <a:effectLst>
                  <a:outerShdw blurRad="38100" dist="38100" dir="2700000" algn="tl">
                    <a:srgbClr val="000000">
                      <a:alpha val="43137"/>
                    </a:srgbClr>
                  </a:outerShdw>
                </a:effectLst>
              </a:rPr>
              <a:t>lunar eclipse</a:t>
            </a:r>
            <a:endParaRPr lang="en-US"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normAutofit/>
          </a:bodyPr>
          <a:lstStyle/>
          <a:p>
            <a:pPr algn="ctr"/>
            <a:r>
              <a:rPr lang="en-US" dirty="0" smtClean="0">
                <a:solidFill>
                  <a:schemeClr val="bg1"/>
                </a:solidFill>
                <a:effectLst>
                  <a:outerShdw blurRad="38100" dist="38100" dir="2700000" algn="tl">
                    <a:srgbClr val="000000">
                      <a:alpha val="43137"/>
                    </a:srgbClr>
                  </a:outerShdw>
                </a:effectLst>
              </a:rPr>
              <a:t>Phases of the Moon</a:t>
            </a:r>
            <a:endParaRPr lang="en-US" dirty="0">
              <a:solidFill>
                <a:schemeClr val="bg1"/>
              </a:solidFill>
              <a:effectLst>
                <a:outerShdw blurRad="38100" dist="38100" dir="2700000" algn="tl">
                  <a:srgbClr val="000000">
                    <a:alpha val="43137"/>
                  </a:srgbClr>
                </a:outerShdw>
              </a:effectLst>
            </a:endParaRPr>
          </a:p>
        </p:txBody>
      </p:sp>
      <p:sp>
        <p:nvSpPr>
          <p:cNvPr id="6" name="Text Placeholder 5"/>
          <p:cNvSpPr>
            <a:spLocks noGrp="1"/>
          </p:cNvSpPr>
          <p:nvPr>
            <p:ph sz="half" idx="1"/>
          </p:nvPr>
        </p:nvSpPr>
        <p:spPr>
          <a:xfrm>
            <a:off x="0" y="1066800"/>
            <a:ext cx="4495800" cy="5791200"/>
          </a:xfrm>
        </p:spPr>
        <p:txBody>
          <a:bodyPr>
            <a:noAutofit/>
          </a:bodyPr>
          <a:lstStyle/>
          <a:p>
            <a:pPr algn="ctr">
              <a:buNone/>
            </a:pPr>
            <a:r>
              <a:rPr lang="en-US" sz="2350" dirty="0" smtClean="0">
                <a:solidFill>
                  <a:schemeClr val="bg1"/>
                </a:solidFill>
                <a:effectLst>
                  <a:outerShdw blurRad="38100" dist="38100" dir="2700000" algn="tl">
                    <a:srgbClr val="000000">
                      <a:alpha val="43137"/>
                    </a:srgbClr>
                  </a:outerShdw>
                </a:effectLst>
              </a:rPr>
              <a:t>In another week, the complete disk (full-moon phase) can be seen rising in the east as the sun is sinking in the west</a:t>
            </a:r>
          </a:p>
          <a:p>
            <a:pPr algn="ctr">
              <a:buNone/>
            </a:pPr>
            <a:endParaRPr lang="en-US" sz="2350" dirty="0" smtClean="0">
              <a:solidFill>
                <a:schemeClr val="bg1"/>
              </a:solidFill>
              <a:effectLst>
                <a:outerShdw blurRad="38100" dist="38100" dir="2700000" algn="tl">
                  <a:srgbClr val="000000">
                    <a:alpha val="43137"/>
                  </a:srgbClr>
                </a:outerShdw>
              </a:effectLst>
            </a:endParaRPr>
          </a:p>
          <a:p>
            <a:pPr algn="ctr">
              <a:buNone/>
            </a:pPr>
            <a:r>
              <a:rPr lang="en-US" sz="2350" dirty="0" smtClean="0">
                <a:solidFill>
                  <a:schemeClr val="bg1"/>
                </a:solidFill>
                <a:effectLst>
                  <a:outerShdw blurRad="38100" dist="38100" dir="2700000" algn="tl">
                    <a:srgbClr val="000000">
                      <a:alpha val="43137"/>
                    </a:srgbClr>
                  </a:outerShdw>
                </a:effectLst>
              </a:rPr>
              <a:t>During the next two weeks, the percentage of the moon that can be seen steadily declines (waning), until the moon disappears altogether (new-moon phase)</a:t>
            </a:r>
          </a:p>
          <a:p>
            <a:pPr algn="ctr">
              <a:buNone/>
            </a:pPr>
            <a:endParaRPr lang="en-US" sz="2350" dirty="0" smtClean="0">
              <a:solidFill>
                <a:schemeClr val="bg1"/>
              </a:solidFill>
              <a:effectLst>
                <a:outerShdw blurRad="38100" dist="38100" dir="2700000" algn="tl">
                  <a:srgbClr val="000000">
                    <a:alpha val="43137"/>
                  </a:srgbClr>
                </a:outerShdw>
              </a:effectLst>
            </a:endParaRPr>
          </a:p>
          <a:p>
            <a:pPr algn="ctr">
              <a:buNone/>
            </a:pPr>
            <a:r>
              <a:rPr lang="en-US" sz="2350" dirty="0" smtClean="0">
                <a:solidFill>
                  <a:schemeClr val="bg1"/>
                </a:solidFill>
                <a:effectLst>
                  <a:outerShdw blurRad="38100" dist="38100" dir="2700000" algn="tl">
                    <a:srgbClr val="000000">
                      <a:alpha val="43137"/>
                    </a:srgbClr>
                  </a:outerShdw>
                </a:effectLst>
              </a:rPr>
              <a:t>The cycle soon begins again with the reappearance of the crescent moon</a:t>
            </a:r>
            <a:endParaRPr lang="en-US" sz="2350" dirty="0">
              <a:solidFill>
                <a:schemeClr val="bg1"/>
              </a:solidFill>
              <a:effectLst>
                <a:outerShdw blurRad="38100" dist="38100" dir="2700000" algn="tl">
                  <a:srgbClr val="000000">
                    <a:alpha val="43137"/>
                  </a:srgbClr>
                </a:outerShdw>
              </a:effectLst>
            </a:endParaRPr>
          </a:p>
        </p:txBody>
      </p:sp>
      <p:sp>
        <p:nvSpPr>
          <p:cNvPr id="7" name="Content Placeholder 6"/>
          <p:cNvSpPr>
            <a:spLocks noGrp="1"/>
          </p:cNvSpPr>
          <p:nvPr>
            <p:ph sz="half" idx="2"/>
          </p:nvPr>
        </p:nvSpPr>
        <p:spPr/>
        <p:txBody>
          <a:bodyPr>
            <a:normAutofit/>
          </a:bodyPr>
          <a:lstStyle/>
          <a:p>
            <a:pPr algn="ctr">
              <a:buNone/>
            </a:pPr>
            <a:endParaRPr lang="en-US" b="1" dirty="0" smtClean="0">
              <a:solidFill>
                <a:schemeClr val="bg1"/>
              </a:solidFill>
              <a:effectLst>
                <a:outerShdw blurRad="38100" dist="38100" dir="2700000" algn="tl">
                  <a:srgbClr val="000000">
                    <a:alpha val="43137"/>
                  </a:srgbClr>
                </a:outerShdw>
              </a:effectLst>
            </a:endParaRPr>
          </a:p>
        </p:txBody>
      </p:sp>
      <p:pic>
        <p:nvPicPr>
          <p:cNvPr id="8" name="Picture 16"/>
          <p:cNvPicPr>
            <a:picLocks noChangeAspect="1" noChangeArrowheads="1"/>
          </p:cNvPicPr>
          <p:nvPr/>
        </p:nvPicPr>
        <p:blipFill>
          <a:blip r:embed="rId3" cstate="print"/>
          <a:srcRect/>
          <a:stretch>
            <a:fillRect/>
          </a:stretch>
        </p:blipFill>
        <p:spPr bwMode="auto">
          <a:xfrm>
            <a:off x="4648200" y="1219200"/>
            <a:ext cx="4278313" cy="541972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normAutofit/>
          </a:bodyPr>
          <a:lstStyle/>
          <a:p>
            <a:pPr algn="ctr"/>
            <a:r>
              <a:rPr lang="en-US" dirty="0" smtClean="0">
                <a:solidFill>
                  <a:schemeClr val="bg1"/>
                </a:solidFill>
                <a:effectLst>
                  <a:outerShdw blurRad="38100" dist="38100" dir="2700000" algn="tl">
                    <a:srgbClr val="000000">
                      <a:alpha val="43137"/>
                    </a:srgbClr>
                  </a:outerShdw>
                </a:effectLst>
              </a:rPr>
              <a:t>Phases of the Moon</a:t>
            </a:r>
            <a:endParaRPr lang="en-US" dirty="0">
              <a:solidFill>
                <a:schemeClr val="bg1"/>
              </a:solidFill>
              <a:effectLst>
                <a:outerShdw blurRad="38100" dist="38100" dir="2700000" algn="tl">
                  <a:srgbClr val="000000">
                    <a:alpha val="43137"/>
                  </a:srgbClr>
                </a:outerShdw>
              </a:effectLst>
            </a:endParaRPr>
          </a:p>
        </p:txBody>
      </p:sp>
      <p:sp>
        <p:nvSpPr>
          <p:cNvPr id="8" name="Content Placeholder 7"/>
          <p:cNvSpPr>
            <a:spLocks noGrp="1"/>
          </p:cNvSpPr>
          <p:nvPr>
            <p:ph sz="half" idx="1"/>
          </p:nvPr>
        </p:nvSpPr>
        <p:spPr/>
        <p:txBody>
          <a:bodyPr>
            <a:normAutofit/>
          </a:bodyPr>
          <a:lstStyle/>
          <a:p>
            <a:endParaRPr lang="en-US"/>
          </a:p>
        </p:txBody>
      </p:sp>
      <p:sp>
        <p:nvSpPr>
          <p:cNvPr id="9" name="Content Placeholder 8"/>
          <p:cNvSpPr>
            <a:spLocks noGrp="1"/>
          </p:cNvSpPr>
          <p:nvPr>
            <p:ph sz="half" idx="2"/>
          </p:nvPr>
        </p:nvSpPr>
        <p:spPr>
          <a:xfrm>
            <a:off x="4648200" y="1143000"/>
            <a:ext cx="4495800" cy="5715000"/>
          </a:xfrm>
        </p:spPr>
        <p:txBody>
          <a:bodyPr>
            <a:noAutofit/>
          </a:bodyPr>
          <a:lstStyle/>
          <a:p>
            <a:pPr algn="ctr">
              <a:buNone/>
            </a:pPr>
            <a:r>
              <a:rPr lang="en-US" sz="2310" b="1" dirty="0" smtClean="0">
                <a:solidFill>
                  <a:schemeClr val="bg1"/>
                </a:solidFill>
                <a:effectLst>
                  <a:outerShdw blurRad="38100" dist="38100" dir="2700000" algn="tl">
                    <a:srgbClr val="000000">
                      <a:alpha val="43137"/>
                    </a:srgbClr>
                  </a:outerShdw>
                </a:effectLst>
              </a:rPr>
              <a:t>Lunar phases are a result of the motion of the moon and the sunlight that is reflected from its surface</a:t>
            </a:r>
          </a:p>
          <a:p>
            <a:pPr algn="ctr">
              <a:buNone/>
            </a:pPr>
            <a:endParaRPr lang="en-US" sz="2310" b="1" dirty="0" smtClean="0">
              <a:solidFill>
                <a:schemeClr val="bg1"/>
              </a:solidFill>
              <a:effectLst>
                <a:outerShdw blurRad="38100" dist="38100" dir="2700000" algn="tl">
                  <a:srgbClr val="000000">
                    <a:alpha val="43137"/>
                  </a:srgbClr>
                </a:outerShdw>
              </a:effectLst>
            </a:endParaRPr>
          </a:p>
          <a:p>
            <a:pPr algn="ctr">
              <a:buNone/>
            </a:pPr>
            <a:r>
              <a:rPr lang="en-US" sz="2310" dirty="0" smtClean="0">
                <a:solidFill>
                  <a:schemeClr val="bg1"/>
                </a:solidFill>
                <a:effectLst>
                  <a:outerShdw blurRad="38100" dist="38100" dir="2700000" algn="tl">
                    <a:srgbClr val="000000">
                      <a:alpha val="43137"/>
                    </a:srgbClr>
                  </a:outerShdw>
                </a:effectLst>
              </a:rPr>
              <a:t>Half of the moon is illuminated at all times, but to an observer on Earth, the percentage of the bright side that is visible depends on the location of the moon with respect to the sun and Earth</a:t>
            </a:r>
          </a:p>
          <a:p>
            <a:pPr algn="ctr">
              <a:buNone/>
            </a:pPr>
            <a:endParaRPr lang="en-US" sz="2310" dirty="0" smtClean="0">
              <a:solidFill>
                <a:schemeClr val="bg1"/>
              </a:solidFill>
              <a:effectLst>
                <a:outerShdw blurRad="38100" dist="38100" dir="2700000" algn="tl">
                  <a:srgbClr val="000000">
                    <a:alpha val="43137"/>
                  </a:srgbClr>
                </a:outerShdw>
              </a:effectLst>
            </a:endParaRPr>
          </a:p>
          <a:p>
            <a:pPr algn="ctr">
              <a:buNone/>
            </a:pPr>
            <a:r>
              <a:rPr lang="en-US" sz="2310" dirty="0" smtClean="0">
                <a:solidFill>
                  <a:schemeClr val="bg1"/>
                </a:solidFill>
                <a:effectLst>
                  <a:outerShdw blurRad="38100" dist="38100" dir="2700000" algn="tl">
                    <a:srgbClr val="000000">
                      <a:alpha val="43137"/>
                    </a:srgbClr>
                  </a:outerShdw>
                </a:effectLst>
              </a:rPr>
              <a:t>When the moon lies between the sun and Earth, none of its bright side faces Earth</a:t>
            </a:r>
          </a:p>
        </p:txBody>
      </p:sp>
      <p:pic>
        <p:nvPicPr>
          <p:cNvPr id="17411" name="Picture 3" descr="http://photo-dictionary.com/photofiles/list/4965/8123moon_phases.jpg"/>
          <p:cNvPicPr>
            <a:picLocks noChangeAspect="1" noChangeArrowheads="1"/>
          </p:cNvPicPr>
          <p:nvPr/>
        </p:nvPicPr>
        <p:blipFill>
          <a:blip r:embed="rId3" cstate="print"/>
          <a:srcRect/>
          <a:stretch>
            <a:fillRect/>
          </a:stretch>
        </p:blipFill>
        <p:spPr bwMode="auto">
          <a:xfrm>
            <a:off x="228600" y="1295400"/>
            <a:ext cx="4343399" cy="536257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normAutofit/>
          </a:bodyPr>
          <a:lstStyle/>
          <a:p>
            <a:pPr algn="ctr"/>
            <a:r>
              <a:rPr lang="en-US" dirty="0" smtClean="0">
                <a:solidFill>
                  <a:schemeClr val="bg1"/>
                </a:solidFill>
                <a:effectLst>
                  <a:outerShdw blurRad="38100" dist="38100" dir="2700000" algn="tl">
                    <a:srgbClr val="000000">
                      <a:alpha val="43137"/>
                    </a:srgbClr>
                  </a:outerShdw>
                </a:effectLst>
              </a:rPr>
              <a:t>Phases of the Moon</a:t>
            </a:r>
            <a:endParaRPr lang="en-US" dirty="0">
              <a:solidFill>
                <a:schemeClr val="bg1"/>
              </a:solidFill>
              <a:effectLst>
                <a:outerShdw blurRad="38100" dist="38100" dir="2700000" algn="tl">
                  <a:srgbClr val="000000">
                    <a:alpha val="43137"/>
                  </a:srgbClr>
                </a:outerShdw>
              </a:effectLst>
            </a:endParaRPr>
          </a:p>
        </p:txBody>
      </p:sp>
      <p:sp>
        <p:nvSpPr>
          <p:cNvPr id="6" name="Text Placeholder 5"/>
          <p:cNvSpPr>
            <a:spLocks noGrp="1"/>
          </p:cNvSpPr>
          <p:nvPr>
            <p:ph sz="half" idx="1"/>
          </p:nvPr>
        </p:nvSpPr>
        <p:spPr>
          <a:xfrm>
            <a:off x="0" y="1371600"/>
            <a:ext cx="4495800" cy="5486400"/>
          </a:xfrm>
        </p:spPr>
        <p:txBody>
          <a:bodyPr>
            <a:noAutofit/>
          </a:bodyPr>
          <a:lstStyle/>
          <a:p>
            <a:pPr algn="ctr">
              <a:buNone/>
            </a:pPr>
            <a:r>
              <a:rPr lang="en-US" dirty="0" smtClean="0">
                <a:solidFill>
                  <a:schemeClr val="bg1"/>
                </a:solidFill>
                <a:effectLst>
                  <a:outerShdw blurRad="38100" dist="38100" dir="2700000" algn="tl">
                    <a:srgbClr val="000000">
                      <a:alpha val="43137"/>
                    </a:srgbClr>
                  </a:outerShdw>
                </a:effectLst>
              </a:rPr>
              <a:t>When the moon lies on the side of Earth opposite the sun, all of its lighted side faces Earth</a:t>
            </a:r>
          </a:p>
          <a:p>
            <a:pPr algn="ctr">
              <a:buNone/>
            </a:pPr>
            <a:endParaRPr lang="en-US" dirty="0" smtClean="0">
              <a:solidFill>
                <a:schemeClr val="bg1"/>
              </a:solidFill>
              <a:effectLst>
                <a:outerShdw blurRad="38100" dist="38100" dir="2700000" algn="tl">
                  <a:srgbClr val="000000">
                    <a:alpha val="43137"/>
                  </a:srgbClr>
                </a:outerShdw>
              </a:effectLst>
            </a:endParaRPr>
          </a:p>
          <a:p>
            <a:pPr algn="ctr">
              <a:buNone/>
            </a:pPr>
            <a:r>
              <a:rPr lang="en-US" dirty="0" smtClean="0">
                <a:solidFill>
                  <a:schemeClr val="bg1"/>
                </a:solidFill>
                <a:effectLst>
                  <a:outerShdw blurRad="38100" dist="38100" dir="2700000" algn="tl">
                    <a:srgbClr val="000000">
                      <a:alpha val="43137"/>
                    </a:srgbClr>
                  </a:outerShdw>
                </a:effectLst>
              </a:rPr>
              <a:t>So we see the full moon</a:t>
            </a:r>
          </a:p>
          <a:p>
            <a:pPr algn="ctr">
              <a:buNone/>
            </a:pPr>
            <a:endParaRPr lang="en-US" dirty="0" smtClean="0">
              <a:solidFill>
                <a:schemeClr val="bg1"/>
              </a:solidFill>
              <a:effectLst>
                <a:outerShdw blurRad="38100" dist="38100" dir="2700000" algn="tl">
                  <a:srgbClr val="000000">
                    <a:alpha val="43137"/>
                  </a:srgbClr>
                </a:outerShdw>
              </a:effectLst>
            </a:endParaRPr>
          </a:p>
          <a:p>
            <a:pPr algn="ctr">
              <a:buNone/>
            </a:pPr>
            <a:r>
              <a:rPr lang="en-US" dirty="0" smtClean="0">
                <a:solidFill>
                  <a:schemeClr val="bg1"/>
                </a:solidFill>
                <a:effectLst>
                  <a:outerShdw blurRad="38100" dist="38100" dir="2700000" algn="tl">
                    <a:srgbClr val="000000">
                      <a:alpha val="43137"/>
                    </a:srgbClr>
                  </a:outerShdw>
                </a:effectLst>
              </a:rPr>
              <a:t>At all positions between the new moon and the full moon, a part of the moon’s lit side is visible from Earth</a:t>
            </a:r>
            <a:endParaRPr lang="en-US" dirty="0">
              <a:solidFill>
                <a:schemeClr val="bg1"/>
              </a:solidFill>
              <a:effectLst>
                <a:outerShdw blurRad="38100" dist="38100" dir="2700000" algn="tl">
                  <a:srgbClr val="000000">
                    <a:alpha val="43137"/>
                  </a:srgbClr>
                </a:outerShdw>
              </a:effectLst>
            </a:endParaRPr>
          </a:p>
        </p:txBody>
      </p:sp>
      <p:sp>
        <p:nvSpPr>
          <p:cNvPr id="7" name="Content Placeholder 6"/>
          <p:cNvSpPr>
            <a:spLocks noGrp="1"/>
          </p:cNvSpPr>
          <p:nvPr>
            <p:ph sz="half" idx="2"/>
          </p:nvPr>
        </p:nvSpPr>
        <p:spPr/>
        <p:txBody>
          <a:bodyPr>
            <a:normAutofit/>
          </a:bodyPr>
          <a:lstStyle/>
          <a:p>
            <a:pPr algn="ctr">
              <a:buNone/>
            </a:pPr>
            <a:endParaRPr lang="en-US" b="1" dirty="0" smtClean="0">
              <a:solidFill>
                <a:schemeClr val="bg1"/>
              </a:solidFill>
              <a:effectLst>
                <a:outerShdw blurRad="38100" dist="38100" dir="2700000" algn="tl">
                  <a:srgbClr val="000000">
                    <a:alpha val="43137"/>
                  </a:srgbClr>
                </a:outerShdw>
              </a:effectLst>
            </a:endParaRPr>
          </a:p>
        </p:txBody>
      </p:sp>
      <p:pic>
        <p:nvPicPr>
          <p:cNvPr id="16386" name="Picture 2" descr="http://photo-dictionary.com/photofiles/list/4965/8123moon_phases.jpg"/>
          <p:cNvPicPr>
            <a:picLocks noChangeAspect="1" noChangeArrowheads="1"/>
          </p:cNvPicPr>
          <p:nvPr/>
        </p:nvPicPr>
        <p:blipFill>
          <a:blip r:embed="rId3" cstate="print"/>
          <a:srcRect/>
          <a:stretch>
            <a:fillRect/>
          </a:stretch>
        </p:blipFill>
        <p:spPr bwMode="auto">
          <a:xfrm>
            <a:off x="4495800" y="1295400"/>
            <a:ext cx="4648200" cy="5562601"/>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normAutofit/>
          </a:bodyPr>
          <a:lstStyle/>
          <a:p>
            <a:pPr algn="ctr"/>
            <a:r>
              <a:rPr lang="en-US" dirty="0" smtClean="0">
                <a:solidFill>
                  <a:schemeClr val="bg1"/>
                </a:solidFill>
                <a:effectLst>
                  <a:outerShdw blurRad="38100" dist="38100" dir="2700000" algn="tl">
                    <a:srgbClr val="000000">
                      <a:alpha val="43137"/>
                    </a:srgbClr>
                  </a:outerShdw>
                </a:effectLst>
              </a:rPr>
              <a:t>Lunar Motions</a:t>
            </a:r>
            <a:endParaRPr lang="en-US" dirty="0">
              <a:solidFill>
                <a:schemeClr val="bg1"/>
              </a:solidFill>
              <a:effectLst>
                <a:outerShdw blurRad="38100" dist="38100" dir="2700000" algn="tl">
                  <a:srgbClr val="000000">
                    <a:alpha val="43137"/>
                  </a:srgbClr>
                </a:outerShdw>
              </a:effectLst>
            </a:endParaRPr>
          </a:p>
        </p:txBody>
      </p:sp>
      <p:sp>
        <p:nvSpPr>
          <p:cNvPr id="8" name="Content Placeholder 7"/>
          <p:cNvSpPr>
            <a:spLocks noGrp="1"/>
          </p:cNvSpPr>
          <p:nvPr>
            <p:ph sz="half" idx="1"/>
          </p:nvPr>
        </p:nvSpPr>
        <p:spPr/>
        <p:txBody>
          <a:bodyPr>
            <a:normAutofit/>
          </a:bodyPr>
          <a:lstStyle/>
          <a:p>
            <a:endParaRPr lang="en-US"/>
          </a:p>
        </p:txBody>
      </p:sp>
      <p:sp>
        <p:nvSpPr>
          <p:cNvPr id="9" name="Content Placeholder 8"/>
          <p:cNvSpPr>
            <a:spLocks noGrp="1"/>
          </p:cNvSpPr>
          <p:nvPr>
            <p:ph sz="half" idx="2"/>
          </p:nvPr>
        </p:nvSpPr>
        <p:spPr>
          <a:xfrm>
            <a:off x="4648200" y="1066800"/>
            <a:ext cx="4495800" cy="5791200"/>
          </a:xfrm>
        </p:spPr>
        <p:txBody>
          <a:bodyPr>
            <a:noAutofit/>
          </a:bodyPr>
          <a:lstStyle/>
          <a:p>
            <a:pPr algn="ctr">
              <a:buNone/>
            </a:pPr>
            <a:r>
              <a:rPr lang="en-US" sz="2500" dirty="0" smtClean="0">
                <a:solidFill>
                  <a:schemeClr val="bg1"/>
                </a:solidFill>
                <a:effectLst>
                  <a:outerShdw blurRad="38100" dist="38100" dir="2700000" algn="tl">
                    <a:srgbClr val="000000">
                      <a:alpha val="43137"/>
                    </a:srgbClr>
                  </a:outerShdw>
                </a:effectLst>
              </a:rPr>
              <a:t>The cycle of the moon through its phases requires 29½ days, a time span called the </a:t>
            </a:r>
            <a:r>
              <a:rPr lang="en-US" sz="2500" dirty="0" err="1" smtClean="0">
                <a:solidFill>
                  <a:schemeClr val="bg1"/>
                </a:solidFill>
                <a:effectLst>
                  <a:outerShdw blurRad="38100" dist="38100" dir="2700000" algn="tl">
                    <a:srgbClr val="000000">
                      <a:alpha val="43137"/>
                    </a:srgbClr>
                  </a:outerShdw>
                </a:effectLst>
              </a:rPr>
              <a:t>synodic</a:t>
            </a:r>
            <a:r>
              <a:rPr lang="en-US" sz="2500" dirty="0" smtClean="0">
                <a:solidFill>
                  <a:schemeClr val="bg1"/>
                </a:solidFill>
                <a:effectLst>
                  <a:outerShdw blurRad="38100" dist="38100" dir="2700000" algn="tl">
                    <a:srgbClr val="000000">
                      <a:alpha val="43137"/>
                    </a:srgbClr>
                  </a:outerShdw>
                </a:effectLst>
              </a:rPr>
              <a:t> month</a:t>
            </a:r>
          </a:p>
          <a:p>
            <a:pPr algn="ctr">
              <a:buNone/>
            </a:pPr>
            <a:endParaRPr lang="en-US" sz="2500" dirty="0" smtClean="0">
              <a:solidFill>
                <a:schemeClr val="bg1"/>
              </a:solidFill>
              <a:effectLst>
                <a:outerShdw blurRad="38100" dist="38100" dir="2700000" algn="tl">
                  <a:srgbClr val="000000">
                    <a:alpha val="43137"/>
                  </a:srgbClr>
                </a:outerShdw>
              </a:effectLst>
            </a:endParaRPr>
          </a:p>
          <a:p>
            <a:pPr algn="ctr">
              <a:buNone/>
            </a:pPr>
            <a:r>
              <a:rPr lang="en-US" sz="2500" dirty="0" smtClean="0">
                <a:solidFill>
                  <a:schemeClr val="bg1"/>
                </a:solidFill>
                <a:effectLst>
                  <a:outerShdw blurRad="38100" dist="38100" dir="2700000" algn="tl">
                    <a:srgbClr val="000000">
                      <a:alpha val="43137"/>
                    </a:srgbClr>
                  </a:outerShdw>
                </a:effectLst>
              </a:rPr>
              <a:t>This cycle was the basis for the first Roman calendar</a:t>
            </a:r>
          </a:p>
          <a:p>
            <a:pPr algn="ctr">
              <a:buNone/>
            </a:pPr>
            <a:endParaRPr lang="en-US" sz="2500" dirty="0" smtClean="0">
              <a:solidFill>
                <a:schemeClr val="bg1"/>
              </a:solidFill>
              <a:effectLst>
                <a:outerShdw blurRad="38100" dist="38100" dir="2700000" algn="tl">
                  <a:srgbClr val="000000">
                    <a:alpha val="43137"/>
                  </a:srgbClr>
                </a:outerShdw>
              </a:effectLst>
            </a:endParaRPr>
          </a:p>
          <a:p>
            <a:pPr algn="ctr">
              <a:buNone/>
            </a:pPr>
            <a:r>
              <a:rPr lang="en-US" sz="2500" dirty="0" smtClean="0">
                <a:solidFill>
                  <a:schemeClr val="bg1"/>
                </a:solidFill>
                <a:effectLst>
                  <a:outerShdw blurRad="38100" dist="38100" dir="2700000" algn="tl">
                    <a:srgbClr val="000000">
                      <a:alpha val="43137"/>
                    </a:srgbClr>
                  </a:outerShdw>
                </a:effectLst>
              </a:rPr>
              <a:t>However, this is the apparent period of the moon’s revolution around Earth and not the true period, which takes only 27⅓ days and is known as the sidereal month</a:t>
            </a:r>
          </a:p>
        </p:txBody>
      </p:sp>
      <p:pic>
        <p:nvPicPr>
          <p:cNvPr id="6" name="Picture 15"/>
          <p:cNvPicPr>
            <a:picLocks noChangeAspect="1" noChangeArrowheads="1"/>
          </p:cNvPicPr>
          <p:nvPr/>
        </p:nvPicPr>
        <p:blipFill>
          <a:blip r:embed="rId3" cstate="print"/>
          <a:srcRect/>
          <a:stretch>
            <a:fillRect/>
          </a:stretch>
        </p:blipFill>
        <p:spPr bwMode="auto">
          <a:xfrm>
            <a:off x="152400" y="1219200"/>
            <a:ext cx="4419599" cy="5475288"/>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normAutofit/>
          </a:bodyPr>
          <a:lstStyle/>
          <a:p>
            <a:pPr algn="ctr"/>
            <a:r>
              <a:rPr lang="en-US" dirty="0" smtClean="0">
                <a:solidFill>
                  <a:schemeClr val="bg1"/>
                </a:solidFill>
                <a:effectLst>
                  <a:outerShdw blurRad="38100" dist="38100" dir="2700000" algn="tl">
                    <a:srgbClr val="000000">
                      <a:alpha val="43137"/>
                    </a:srgbClr>
                  </a:outerShdw>
                </a:effectLst>
              </a:rPr>
              <a:t>Lunar Motions</a:t>
            </a:r>
            <a:endParaRPr lang="en-US" dirty="0">
              <a:solidFill>
                <a:schemeClr val="bg1"/>
              </a:solidFill>
              <a:effectLst>
                <a:outerShdw blurRad="38100" dist="38100" dir="2700000" algn="tl">
                  <a:srgbClr val="000000">
                    <a:alpha val="43137"/>
                  </a:srgbClr>
                </a:outerShdw>
              </a:effectLst>
            </a:endParaRPr>
          </a:p>
        </p:txBody>
      </p:sp>
      <p:sp>
        <p:nvSpPr>
          <p:cNvPr id="6" name="Text Placeholder 5"/>
          <p:cNvSpPr>
            <a:spLocks noGrp="1"/>
          </p:cNvSpPr>
          <p:nvPr>
            <p:ph sz="half" idx="1"/>
          </p:nvPr>
        </p:nvSpPr>
        <p:spPr>
          <a:xfrm>
            <a:off x="0" y="990600"/>
            <a:ext cx="4495800" cy="5867400"/>
          </a:xfrm>
        </p:spPr>
        <p:txBody>
          <a:bodyPr>
            <a:noAutofit/>
          </a:bodyPr>
          <a:lstStyle/>
          <a:p>
            <a:pPr algn="ctr">
              <a:buNone/>
            </a:pPr>
            <a:r>
              <a:rPr lang="en-US" sz="2600" dirty="0" smtClean="0">
                <a:solidFill>
                  <a:schemeClr val="bg1"/>
                </a:solidFill>
                <a:effectLst>
                  <a:outerShdw blurRad="38100" dist="38100" dir="2700000" algn="tl">
                    <a:srgbClr val="000000">
                      <a:alpha val="43137"/>
                    </a:srgbClr>
                  </a:outerShdw>
                </a:effectLst>
              </a:rPr>
              <a:t>As the moon orbits Earth, the Earth-moon system also moves in an orbit around the sun</a:t>
            </a:r>
          </a:p>
          <a:p>
            <a:pPr algn="ctr">
              <a:buNone/>
            </a:pPr>
            <a:endParaRPr lang="en-US" sz="2600" dirty="0" smtClean="0">
              <a:solidFill>
                <a:schemeClr val="bg1"/>
              </a:solidFill>
              <a:effectLst>
                <a:outerShdw blurRad="38100" dist="38100" dir="2700000" algn="tl">
                  <a:srgbClr val="000000">
                    <a:alpha val="43137"/>
                  </a:srgbClr>
                </a:outerShdw>
              </a:effectLst>
            </a:endParaRPr>
          </a:p>
          <a:p>
            <a:pPr algn="ctr">
              <a:buNone/>
            </a:pPr>
            <a:r>
              <a:rPr lang="en-US" sz="2600" dirty="0" smtClean="0">
                <a:solidFill>
                  <a:schemeClr val="bg1"/>
                </a:solidFill>
                <a:effectLst>
                  <a:outerShdw blurRad="38100" dist="38100" dir="2700000" algn="tl">
                    <a:srgbClr val="000000">
                      <a:alpha val="43137"/>
                    </a:srgbClr>
                  </a:outerShdw>
                </a:effectLst>
              </a:rPr>
              <a:t>Even after the moon has made a complete revolution around Earth, it has not yet reached its starting position, which was directly between the sun and Earth (New –moon phase).  The additional motion to reach the starting point takes another two days</a:t>
            </a:r>
            <a:endParaRPr lang="en-US" sz="2600" dirty="0">
              <a:solidFill>
                <a:schemeClr val="bg1"/>
              </a:solidFill>
              <a:effectLst>
                <a:outerShdw blurRad="38100" dist="38100" dir="2700000" algn="tl">
                  <a:srgbClr val="000000">
                    <a:alpha val="43137"/>
                  </a:srgbClr>
                </a:outerShdw>
              </a:effectLst>
            </a:endParaRPr>
          </a:p>
        </p:txBody>
      </p:sp>
      <p:sp>
        <p:nvSpPr>
          <p:cNvPr id="7" name="Content Placeholder 6"/>
          <p:cNvSpPr>
            <a:spLocks noGrp="1"/>
          </p:cNvSpPr>
          <p:nvPr>
            <p:ph sz="half" idx="2"/>
          </p:nvPr>
        </p:nvSpPr>
        <p:spPr/>
        <p:txBody>
          <a:bodyPr>
            <a:normAutofit/>
          </a:bodyPr>
          <a:lstStyle/>
          <a:p>
            <a:pPr algn="ctr">
              <a:buNone/>
            </a:pPr>
            <a:endParaRPr lang="en-US" b="1" dirty="0" smtClean="0">
              <a:solidFill>
                <a:schemeClr val="bg1"/>
              </a:solidFill>
              <a:effectLst>
                <a:outerShdw blurRad="38100" dist="38100" dir="2700000" algn="tl">
                  <a:srgbClr val="000000">
                    <a:alpha val="43137"/>
                  </a:srgbClr>
                </a:outerShdw>
              </a:effectLst>
            </a:endParaRPr>
          </a:p>
        </p:txBody>
      </p:sp>
      <p:pic>
        <p:nvPicPr>
          <p:cNvPr id="8" name="Picture 15"/>
          <p:cNvPicPr>
            <a:picLocks noChangeAspect="1" noChangeArrowheads="1"/>
          </p:cNvPicPr>
          <p:nvPr/>
        </p:nvPicPr>
        <p:blipFill>
          <a:blip r:embed="rId3" cstate="print"/>
          <a:srcRect/>
          <a:stretch>
            <a:fillRect/>
          </a:stretch>
        </p:blipFill>
        <p:spPr bwMode="auto">
          <a:xfrm>
            <a:off x="4572000" y="1066800"/>
            <a:ext cx="4572000" cy="57912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normAutofit/>
          </a:bodyPr>
          <a:lstStyle/>
          <a:p>
            <a:pPr algn="ctr"/>
            <a:r>
              <a:rPr lang="en-US" dirty="0" smtClean="0">
                <a:solidFill>
                  <a:schemeClr val="bg1"/>
                </a:solidFill>
                <a:effectLst>
                  <a:outerShdw blurRad="38100" dist="38100" dir="2700000" algn="tl">
                    <a:srgbClr val="000000">
                      <a:alpha val="43137"/>
                    </a:srgbClr>
                  </a:outerShdw>
                </a:effectLst>
              </a:rPr>
              <a:t>Lunar Motions</a:t>
            </a:r>
            <a:endParaRPr lang="en-US" dirty="0">
              <a:solidFill>
                <a:schemeClr val="bg1"/>
              </a:solidFill>
              <a:effectLst>
                <a:outerShdw blurRad="38100" dist="38100" dir="2700000" algn="tl">
                  <a:srgbClr val="000000">
                    <a:alpha val="43137"/>
                  </a:srgbClr>
                </a:outerShdw>
              </a:effectLst>
            </a:endParaRPr>
          </a:p>
        </p:txBody>
      </p:sp>
      <p:sp>
        <p:nvSpPr>
          <p:cNvPr id="8" name="Content Placeholder 7"/>
          <p:cNvSpPr>
            <a:spLocks noGrp="1"/>
          </p:cNvSpPr>
          <p:nvPr>
            <p:ph sz="half" idx="1"/>
          </p:nvPr>
        </p:nvSpPr>
        <p:spPr/>
        <p:txBody>
          <a:bodyPr>
            <a:normAutofit/>
          </a:bodyPr>
          <a:lstStyle/>
          <a:p>
            <a:endParaRPr lang="en-US"/>
          </a:p>
        </p:txBody>
      </p:sp>
      <p:sp>
        <p:nvSpPr>
          <p:cNvPr id="9" name="Content Placeholder 8"/>
          <p:cNvSpPr>
            <a:spLocks noGrp="1"/>
          </p:cNvSpPr>
          <p:nvPr>
            <p:ph sz="half" idx="2"/>
          </p:nvPr>
        </p:nvSpPr>
        <p:spPr>
          <a:xfrm>
            <a:off x="4648200" y="1066800"/>
            <a:ext cx="4495800" cy="5791200"/>
          </a:xfrm>
        </p:spPr>
        <p:txBody>
          <a:bodyPr>
            <a:noAutofit/>
          </a:bodyPr>
          <a:lstStyle/>
          <a:p>
            <a:pPr algn="ctr">
              <a:buNone/>
            </a:pPr>
            <a:r>
              <a:rPr lang="en-US" dirty="0" smtClean="0">
                <a:solidFill>
                  <a:schemeClr val="bg1"/>
                </a:solidFill>
                <a:effectLst>
                  <a:outerShdw blurRad="38100" dist="38100" dir="2700000" algn="tl">
                    <a:srgbClr val="000000">
                      <a:alpha val="43137"/>
                    </a:srgbClr>
                  </a:outerShdw>
                </a:effectLst>
              </a:rPr>
              <a:t>An interesting fact about the motions of the moon is that the moon’s period of rotation about its axis and its revolution around Earth are the same</a:t>
            </a:r>
          </a:p>
          <a:p>
            <a:pPr algn="ctr">
              <a:buNone/>
            </a:pPr>
            <a:endParaRPr lang="en-US" dirty="0" smtClean="0">
              <a:solidFill>
                <a:schemeClr val="bg1"/>
              </a:solidFill>
              <a:effectLst>
                <a:outerShdw blurRad="38100" dist="38100" dir="2700000" algn="tl">
                  <a:srgbClr val="000000">
                    <a:alpha val="43137"/>
                  </a:srgbClr>
                </a:outerShdw>
              </a:effectLst>
            </a:endParaRPr>
          </a:p>
          <a:p>
            <a:pPr algn="ctr">
              <a:buNone/>
            </a:pPr>
            <a:r>
              <a:rPr lang="en-US" dirty="0" smtClean="0">
                <a:solidFill>
                  <a:schemeClr val="bg1"/>
                </a:solidFill>
                <a:effectLst>
                  <a:outerShdw blurRad="38100" dist="38100" dir="2700000" algn="tl">
                    <a:srgbClr val="000000">
                      <a:alpha val="43137"/>
                    </a:srgbClr>
                  </a:outerShdw>
                </a:effectLst>
              </a:rPr>
              <a:t>They are both 27⅓ days</a:t>
            </a:r>
          </a:p>
          <a:p>
            <a:pPr algn="ctr">
              <a:buNone/>
            </a:pPr>
            <a:endParaRPr lang="en-US" dirty="0" smtClean="0">
              <a:solidFill>
                <a:schemeClr val="bg1"/>
              </a:solidFill>
              <a:effectLst>
                <a:outerShdw blurRad="38100" dist="38100" dir="2700000" algn="tl">
                  <a:srgbClr val="000000">
                    <a:alpha val="43137"/>
                  </a:srgbClr>
                </a:outerShdw>
              </a:effectLst>
            </a:endParaRPr>
          </a:p>
          <a:p>
            <a:pPr algn="ctr">
              <a:buNone/>
            </a:pPr>
            <a:r>
              <a:rPr lang="en-US" dirty="0" smtClean="0">
                <a:solidFill>
                  <a:schemeClr val="bg1"/>
                </a:solidFill>
                <a:effectLst>
                  <a:outerShdw blurRad="38100" dist="38100" dir="2700000" algn="tl">
                    <a:srgbClr val="000000">
                      <a:alpha val="43137"/>
                    </a:srgbClr>
                  </a:outerShdw>
                </a:effectLst>
              </a:rPr>
              <a:t>Because of this, the same side of the moon always faces Earth</a:t>
            </a:r>
          </a:p>
          <a:p>
            <a:pPr algn="ctr">
              <a:buNone/>
            </a:pPr>
            <a:endParaRPr lang="en-US" dirty="0" smtClean="0">
              <a:solidFill>
                <a:schemeClr val="bg1"/>
              </a:solidFill>
              <a:effectLst>
                <a:outerShdw blurRad="38100" dist="38100" dir="2700000" algn="tl">
                  <a:srgbClr val="000000">
                    <a:alpha val="43137"/>
                  </a:srgbClr>
                </a:outerShdw>
              </a:effectLst>
            </a:endParaRPr>
          </a:p>
        </p:txBody>
      </p:sp>
      <p:pic>
        <p:nvPicPr>
          <p:cNvPr id="6" name="Picture 15"/>
          <p:cNvPicPr>
            <a:picLocks noChangeAspect="1" noChangeArrowheads="1"/>
          </p:cNvPicPr>
          <p:nvPr/>
        </p:nvPicPr>
        <p:blipFill>
          <a:blip r:embed="rId3" cstate="print"/>
          <a:srcRect/>
          <a:stretch>
            <a:fillRect/>
          </a:stretch>
        </p:blipFill>
        <p:spPr bwMode="auto">
          <a:xfrm>
            <a:off x="1" y="1219200"/>
            <a:ext cx="4495800" cy="56388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normAutofit/>
          </a:bodyPr>
          <a:lstStyle/>
          <a:p>
            <a:pPr algn="ctr"/>
            <a:r>
              <a:rPr lang="en-US" dirty="0" smtClean="0">
                <a:solidFill>
                  <a:schemeClr val="bg1"/>
                </a:solidFill>
                <a:effectLst>
                  <a:outerShdw blurRad="38100" dist="38100" dir="2700000" algn="tl">
                    <a:srgbClr val="000000">
                      <a:alpha val="43137"/>
                    </a:srgbClr>
                  </a:outerShdw>
                </a:effectLst>
              </a:rPr>
              <a:t>Lunar Motions</a:t>
            </a:r>
            <a:endParaRPr lang="en-US" dirty="0">
              <a:solidFill>
                <a:schemeClr val="bg1"/>
              </a:solidFill>
              <a:effectLst>
                <a:outerShdw blurRad="38100" dist="38100" dir="2700000" algn="tl">
                  <a:srgbClr val="000000">
                    <a:alpha val="43137"/>
                  </a:srgbClr>
                </a:outerShdw>
              </a:effectLst>
            </a:endParaRPr>
          </a:p>
        </p:txBody>
      </p:sp>
      <p:sp>
        <p:nvSpPr>
          <p:cNvPr id="6" name="Text Placeholder 5"/>
          <p:cNvSpPr>
            <a:spLocks noGrp="1"/>
          </p:cNvSpPr>
          <p:nvPr>
            <p:ph sz="half" idx="1"/>
          </p:nvPr>
        </p:nvSpPr>
        <p:spPr>
          <a:xfrm>
            <a:off x="0" y="2057400"/>
            <a:ext cx="4495800" cy="4800600"/>
          </a:xfrm>
        </p:spPr>
        <p:txBody>
          <a:bodyPr>
            <a:noAutofit/>
          </a:bodyPr>
          <a:lstStyle/>
          <a:p>
            <a:pPr algn="ctr">
              <a:buNone/>
            </a:pPr>
            <a:r>
              <a:rPr lang="en-US" dirty="0" smtClean="0">
                <a:solidFill>
                  <a:schemeClr val="bg1"/>
                </a:solidFill>
                <a:effectLst>
                  <a:outerShdw blurRad="38100" dist="38100" dir="2700000" algn="tl">
                    <a:srgbClr val="000000">
                      <a:alpha val="43137"/>
                    </a:srgbClr>
                  </a:outerShdw>
                </a:effectLst>
              </a:rPr>
              <a:t>All of the crewed Apollo missions took place on the side of the moon facing Earth</a:t>
            </a:r>
          </a:p>
          <a:p>
            <a:pPr algn="ctr">
              <a:buNone/>
            </a:pPr>
            <a:endParaRPr lang="en-US" dirty="0" smtClean="0">
              <a:solidFill>
                <a:schemeClr val="bg1"/>
              </a:solidFill>
              <a:effectLst>
                <a:outerShdw blurRad="38100" dist="38100" dir="2700000" algn="tl">
                  <a:srgbClr val="000000">
                    <a:alpha val="43137"/>
                  </a:srgbClr>
                </a:outerShdw>
              </a:effectLst>
            </a:endParaRPr>
          </a:p>
          <a:p>
            <a:pPr algn="ctr">
              <a:buNone/>
            </a:pPr>
            <a:r>
              <a:rPr lang="en-US" dirty="0" smtClean="0">
                <a:solidFill>
                  <a:schemeClr val="bg1"/>
                </a:solidFill>
                <a:effectLst>
                  <a:outerShdw blurRad="38100" dist="38100" dir="2700000" algn="tl">
                    <a:srgbClr val="000000">
                      <a:alpha val="43137"/>
                    </a:srgbClr>
                  </a:outerShdw>
                </a:effectLst>
              </a:rPr>
              <a:t>Only orbiting satellites and astronauts have seen the “back” side of the moon</a:t>
            </a:r>
          </a:p>
          <a:p>
            <a:pPr algn="ctr">
              <a:buNone/>
            </a:pPr>
            <a:endParaRPr lang="en-US" dirty="0">
              <a:solidFill>
                <a:schemeClr val="bg1"/>
              </a:solidFill>
              <a:effectLst>
                <a:outerShdw blurRad="38100" dist="38100" dir="2700000" algn="tl">
                  <a:srgbClr val="000000">
                    <a:alpha val="43137"/>
                  </a:srgbClr>
                </a:outerShdw>
              </a:effectLst>
            </a:endParaRPr>
          </a:p>
        </p:txBody>
      </p:sp>
      <p:sp>
        <p:nvSpPr>
          <p:cNvPr id="7" name="Content Placeholder 6"/>
          <p:cNvSpPr>
            <a:spLocks noGrp="1"/>
          </p:cNvSpPr>
          <p:nvPr>
            <p:ph sz="half" idx="2"/>
          </p:nvPr>
        </p:nvSpPr>
        <p:spPr/>
        <p:txBody>
          <a:bodyPr>
            <a:normAutofit/>
          </a:bodyPr>
          <a:lstStyle/>
          <a:p>
            <a:pPr algn="ctr">
              <a:buNone/>
            </a:pPr>
            <a:endParaRPr lang="en-US" b="1" dirty="0" smtClean="0">
              <a:solidFill>
                <a:schemeClr val="bg1"/>
              </a:solidFill>
              <a:effectLst>
                <a:outerShdw blurRad="38100" dist="38100" dir="2700000" algn="tl">
                  <a:srgbClr val="000000">
                    <a:alpha val="43137"/>
                  </a:srgbClr>
                </a:outerShdw>
              </a:effectLst>
            </a:endParaRPr>
          </a:p>
        </p:txBody>
      </p:sp>
      <p:pic>
        <p:nvPicPr>
          <p:cNvPr id="8" name="Picture 15"/>
          <p:cNvPicPr>
            <a:picLocks noChangeAspect="1" noChangeArrowheads="1"/>
          </p:cNvPicPr>
          <p:nvPr/>
        </p:nvPicPr>
        <p:blipFill>
          <a:blip r:embed="rId3" cstate="print"/>
          <a:srcRect/>
          <a:stretch>
            <a:fillRect/>
          </a:stretch>
        </p:blipFill>
        <p:spPr bwMode="auto">
          <a:xfrm>
            <a:off x="4572000" y="1219200"/>
            <a:ext cx="4572000" cy="56388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normAutofit/>
          </a:bodyPr>
          <a:lstStyle/>
          <a:p>
            <a:pPr algn="ctr"/>
            <a:r>
              <a:rPr lang="en-US" dirty="0" smtClean="0">
                <a:solidFill>
                  <a:schemeClr val="bg1"/>
                </a:solidFill>
                <a:effectLst>
                  <a:outerShdw blurRad="38100" dist="38100" dir="2700000" algn="tl">
                    <a:srgbClr val="000000">
                      <a:alpha val="43137"/>
                    </a:srgbClr>
                  </a:outerShdw>
                </a:effectLst>
              </a:rPr>
              <a:t>Lunar Motions</a:t>
            </a:r>
            <a:endParaRPr lang="en-US" dirty="0">
              <a:solidFill>
                <a:schemeClr val="bg1"/>
              </a:solidFill>
              <a:effectLst>
                <a:outerShdw blurRad="38100" dist="38100" dir="2700000" algn="tl">
                  <a:srgbClr val="000000">
                    <a:alpha val="43137"/>
                  </a:srgbClr>
                </a:outerShdw>
              </a:effectLst>
            </a:endParaRPr>
          </a:p>
        </p:txBody>
      </p:sp>
      <p:sp>
        <p:nvSpPr>
          <p:cNvPr id="8" name="Content Placeholder 7"/>
          <p:cNvSpPr>
            <a:spLocks noGrp="1"/>
          </p:cNvSpPr>
          <p:nvPr>
            <p:ph sz="half" idx="1"/>
          </p:nvPr>
        </p:nvSpPr>
        <p:spPr/>
        <p:txBody>
          <a:bodyPr>
            <a:normAutofit/>
          </a:bodyPr>
          <a:lstStyle/>
          <a:p>
            <a:endParaRPr lang="en-US"/>
          </a:p>
        </p:txBody>
      </p:sp>
      <p:sp>
        <p:nvSpPr>
          <p:cNvPr id="9" name="Content Placeholder 8"/>
          <p:cNvSpPr>
            <a:spLocks noGrp="1"/>
          </p:cNvSpPr>
          <p:nvPr>
            <p:ph sz="half" idx="2"/>
          </p:nvPr>
        </p:nvSpPr>
        <p:spPr>
          <a:xfrm>
            <a:off x="4648200" y="990600"/>
            <a:ext cx="4495800" cy="5867400"/>
          </a:xfrm>
        </p:spPr>
        <p:txBody>
          <a:bodyPr>
            <a:noAutofit/>
          </a:bodyPr>
          <a:lstStyle/>
          <a:p>
            <a:pPr algn="ctr">
              <a:buNone/>
            </a:pPr>
            <a:r>
              <a:rPr lang="en-US" sz="2600" dirty="0" smtClean="0">
                <a:solidFill>
                  <a:schemeClr val="bg1"/>
                </a:solidFill>
                <a:effectLst>
                  <a:outerShdw blurRad="38100" dist="38100" dir="2700000" algn="tl">
                    <a:srgbClr val="000000">
                      <a:alpha val="43137"/>
                    </a:srgbClr>
                  </a:outerShdw>
                </a:effectLst>
              </a:rPr>
              <a:t>Because the moon rotates on its axis only once every 27⅓ days, any location on its surface experiences periods of daylight and darkness lasting about two weeks</a:t>
            </a:r>
          </a:p>
          <a:p>
            <a:pPr algn="ctr">
              <a:buNone/>
            </a:pPr>
            <a:endParaRPr lang="en-US" sz="2600" dirty="0" smtClean="0">
              <a:solidFill>
                <a:schemeClr val="bg1"/>
              </a:solidFill>
              <a:effectLst>
                <a:outerShdw blurRad="38100" dist="38100" dir="2700000" algn="tl">
                  <a:srgbClr val="000000">
                    <a:alpha val="43137"/>
                  </a:srgbClr>
                </a:outerShdw>
              </a:effectLst>
            </a:endParaRPr>
          </a:p>
          <a:p>
            <a:pPr algn="ctr">
              <a:buNone/>
            </a:pPr>
            <a:r>
              <a:rPr lang="en-US" sz="2600" dirty="0" smtClean="0">
                <a:solidFill>
                  <a:schemeClr val="bg1"/>
                </a:solidFill>
                <a:effectLst>
                  <a:outerShdw blurRad="38100" dist="38100" dir="2700000" algn="tl">
                    <a:srgbClr val="000000">
                      <a:alpha val="43137"/>
                    </a:srgbClr>
                  </a:outerShdw>
                </a:effectLst>
              </a:rPr>
              <a:t>This, along with the absence of an atmosphere, accounts for the high surface temperature of 127°C on the day side of the moon and the low surface temperature of -173°C  on its night side</a:t>
            </a:r>
          </a:p>
          <a:p>
            <a:pPr algn="ctr">
              <a:buNone/>
            </a:pPr>
            <a:endParaRPr lang="en-US" dirty="0" smtClean="0">
              <a:solidFill>
                <a:schemeClr val="bg1"/>
              </a:solidFill>
              <a:effectLst>
                <a:outerShdw blurRad="38100" dist="38100" dir="2700000" algn="tl">
                  <a:srgbClr val="000000">
                    <a:alpha val="43137"/>
                  </a:srgbClr>
                </a:outerShdw>
              </a:effectLst>
            </a:endParaRPr>
          </a:p>
        </p:txBody>
      </p:sp>
      <p:pic>
        <p:nvPicPr>
          <p:cNvPr id="6" name="Picture 15"/>
          <p:cNvPicPr>
            <a:picLocks noChangeAspect="1" noChangeArrowheads="1"/>
          </p:cNvPicPr>
          <p:nvPr/>
        </p:nvPicPr>
        <p:blipFill>
          <a:blip r:embed="rId3" cstate="print"/>
          <a:srcRect/>
          <a:stretch>
            <a:fillRect/>
          </a:stretch>
        </p:blipFill>
        <p:spPr bwMode="auto">
          <a:xfrm>
            <a:off x="1" y="1219200"/>
            <a:ext cx="4495800" cy="56388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normAutofit/>
          </a:bodyPr>
          <a:lstStyle/>
          <a:p>
            <a:pPr algn="ctr"/>
            <a:r>
              <a:rPr lang="en-US" b="1" dirty="0" smtClean="0">
                <a:solidFill>
                  <a:schemeClr val="bg1"/>
                </a:solidFill>
                <a:effectLst>
                  <a:outerShdw blurRad="38100" dist="38100" dir="2700000" algn="tl">
                    <a:srgbClr val="000000">
                      <a:alpha val="43137"/>
                    </a:srgbClr>
                  </a:outerShdw>
                </a:effectLst>
              </a:rPr>
              <a:t>Eclipses</a:t>
            </a:r>
            <a:endParaRPr lang="en-US" b="1" dirty="0">
              <a:solidFill>
                <a:schemeClr val="bg1"/>
              </a:solidFill>
              <a:effectLst>
                <a:outerShdw blurRad="38100" dist="38100" dir="2700000" algn="tl">
                  <a:srgbClr val="000000">
                    <a:alpha val="43137"/>
                  </a:srgbClr>
                </a:outerShdw>
              </a:effectLst>
            </a:endParaRPr>
          </a:p>
        </p:txBody>
      </p:sp>
      <p:sp>
        <p:nvSpPr>
          <p:cNvPr id="6" name="Text Placeholder 5"/>
          <p:cNvSpPr>
            <a:spLocks noGrp="1"/>
          </p:cNvSpPr>
          <p:nvPr>
            <p:ph sz="half" idx="1"/>
          </p:nvPr>
        </p:nvSpPr>
        <p:spPr>
          <a:xfrm>
            <a:off x="0" y="1219200"/>
            <a:ext cx="4495800" cy="5638800"/>
          </a:xfrm>
        </p:spPr>
        <p:txBody>
          <a:bodyPr>
            <a:noAutofit/>
          </a:bodyPr>
          <a:lstStyle/>
          <a:p>
            <a:pPr algn="ctr">
              <a:buNone/>
            </a:pPr>
            <a:r>
              <a:rPr lang="en-US" sz="2100" dirty="0" smtClean="0">
                <a:solidFill>
                  <a:schemeClr val="bg1"/>
                </a:solidFill>
                <a:effectLst>
                  <a:outerShdw blurRad="38100" dist="38100" dir="2700000" algn="tl">
                    <a:srgbClr val="000000">
                      <a:alpha val="43137"/>
                    </a:srgbClr>
                  </a:outerShdw>
                </a:effectLst>
              </a:rPr>
              <a:t>Along with understanding the moon’s phases, the early Greeks also realized that eclipses are simply shadow effects</a:t>
            </a:r>
          </a:p>
          <a:p>
            <a:pPr algn="ctr">
              <a:buNone/>
            </a:pPr>
            <a:endParaRPr lang="en-US" sz="2100" dirty="0" smtClean="0">
              <a:solidFill>
                <a:schemeClr val="bg1"/>
              </a:solidFill>
              <a:effectLst>
                <a:outerShdw blurRad="38100" dist="38100" dir="2700000" algn="tl">
                  <a:srgbClr val="000000">
                    <a:alpha val="43137"/>
                  </a:srgbClr>
                </a:outerShdw>
              </a:effectLst>
            </a:endParaRPr>
          </a:p>
          <a:p>
            <a:pPr algn="ctr">
              <a:buNone/>
            </a:pPr>
            <a:r>
              <a:rPr lang="en-US" sz="2100" dirty="0" smtClean="0">
                <a:solidFill>
                  <a:schemeClr val="bg1"/>
                </a:solidFill>
                <a:effectLst>
                  <a:outerShdw blurRad="38100" dist="38100" dir="2700000" algn="tl">
                    <a:srgbClr val="000000">
                      <a:alpha val="43137"/>
                    </a:srgbClr>
                  </a:outerShdw>
                </a:effectLst>
              </a:rPr>
              <a:t>When the moon moves in a line directly between Earth and the sun, it casts a dark shadow on Earth</a:t>
            </a:r>
          </a:p>
          <a:p>
            <a:pPr algn="ctr">
              <a:buNone/>
            </a:pPr>
            <a:endParaRPr lang="en-US" sz="2100" dirty="0" smtClean="0">
              <a:solidFill>
                <a:schemeClr val="bg1"/>
              </a:solidFill>
              <a:effectLst>
                <a:outerShdw blurRad="38100" dist="38100" dir="2700000" algn="tl">
                  <a:srgbClr val="000000">
                    <a:alpha val="43137"/>
                  </a:srgbClr>
                </a:outerShdw>
              </a:effectLst>
            </a:endParaRPr>
          </a:p>
          <a:p>
            <a:pPr algn="ctr">
              <a:buNone/>
            </a:pPr>
            <a:r>
              <a:rPr lang="en-US" sz="2100" dirty="0" smtClean="0">
                <a:solidFill>
                  <a:schemeClr val="bg1"/>
                </a:solidFill>
                <a:effectLst>
                  <a:outerShdw blurRad="38100" dist="38100" dir="2700000" algn="tl">
                    <a:srgbClr val="000000">
                      <a:alpha val="43137"/>
                    </a:srgbClr>
                  </a:outerShdw>
                </a:effectLst>
              </a:rPr>
              <a:t>This produces a </a:t>
            </a:r>
            <a:r>
              <a:rPr lang="en-US" sz="2100" b="1" dirty="0" smtClean="0">
                <a:solidFill>
                  <a:schemeClr val="bg1"/>
                </a:solidFill>
                <a:effectLst>
                  <a:outerShdw blurRad="38100" dist="38100" dir="2700000" algn="tl">
                    <a:srgbClr val="000000">
                      <a:alpha val="43137"/>
                    </a:srgbClr>
                  </a:outerShdw>
                </a:effectLst>
              </a:rPr>
              <a:t>solar eclipse </a:t>
            </a:r>
            <a:r>
              <a:rPr lang="en-US" sz="2100" dirty="0" smtClean="0">
                <a:solidFill>
                  <a:schemeClr val="bg1"/>
                </a:solidFill>
                <a:effectLst>
                  <a:outerShdw blurRad="38100" dist="38100" dir="2700000" algn="tl">
                    <a:srgbClr val="000000">
                      <a:alpha val="43137"/>
                    </a:srgbClr>
                  </a:outerShdw>
                </a:effectLst>
              </a:rPr>
              <a:t>and occurs during new-moon phases</a:t>
            </a:r>
          </a:p>
          <a:p>
            <a:pPr algn="ctr">
              <a:buNone/>
            </a:pPr>
            <a:endParaRPr lang="en-US" sz="2100" dirty="0" smtClean="0">
              <a:solidFill>
                <a:schemeClr val="bg1"/>
              </a:solidFill>
              <a:effectLst>
                <a:outerShdw blurRad="38100" dist="38100" dir="2700000" algn="tl">
                  <a:srgbClr val="000000">
                    <a:alpha val="43137"/>
                  </a:srgbClr>
                </a:outerShdw>
              </a:effectLst>
            </a:endParaRPr>
          </a:p>
          <a:p>
            <a:pPr algn="ctr">
              <a:buNone/>
            </a:pPr>
            <a:r>
              <a:rPr lang="en-US" sz="2100" dirty="0" smtClean="0">
                <a:solidFill>
                  <a:schemeClr val="bg1"/>
                </a:solidFill>
                <a:effectLst>
                  <a:outerShdw blurRad="38100" dist="38100" dir="2700000" algn="tl">
                    <a:srgbClr val="000000">
                      <a:alpha val="43137"/>
                    </a:srgbClr>
                  </a:outerShdw>
                </a:effectLst>
              </a:rPr>
              <a:t>The moon is eclipsed when it moves within Earth’s shadow, producing a </a:t>
            </a:r>
            <a:r>
              <a:rPr lang="en-US" sz="2100" b="1" dirty="0" smtClean="0">
                <a:solidFill>
                  <a:schemeClr val="bg1"/>
                </a:solidFill>
                <a:effectLst>
                  <a:outerShdw blurRad="38100" dist="38100" dir="2700000" algn="tl">
                    <a:srgbClr val="000000">
                      <a:alpha val="43137"/>
                    </a:srgbClr>
                  </a:outerShdw>
                </a:effectLst>
              </a:rPr>
              <a:t>lunar eclipse </a:t>
            </a:r>
            <a:r>
              <a:rPr lang="en-US" sz="2100" dirty="0" smtClean="0">
                <a:solidFill>
                  <a:schemeClr val="bg1"/>
                </a:solidFill>
                <a:effectLst>
                  <a:outerShdw blurRad="38100" dist="38100" dir="2700000" algn="tl">
                    <a:srgbClr val="000000">
                      <a:alpha val="43137"/>
                    </a:srgbClr>
                  </a:outerShdw>
                </a:effectLst>
              </a:rPr>
              <a:t>and occurs during full-moon phases</a:t>
            </a:r>
            <a:endParaRPr lang="en-US" sz="2100" b="1" dirty="0" smtClean="0">
              <a:solidFill>
                <a:schemeClr val="bg1"/>
              </a:solidFill>
              <a:effectLst>
                <a:outerShdw blurRad="38100" dist="38100" dir="2700000" algn="tl">
                  <a:srgbClr val="000000">
                    <a:alpha val="43137"/>
                  </a:srgbClr>
                </a:outerShdw>
              </a:effectLst>
            </a:endParaRPr>
          </a:p>
          <a:p>
            <a:pPr algn="ctr">
              <a:buNone/>
            </a:pPr>
            <a:endParaRPr lang="en-US" sz="2100" dirty="0" smtClean="0">
              <a:solidFill>
                <a:schemeClr val="bg1"/>
              </a:solidFill>
              <a:effectLst>
                <a:outerShdw blurRad="38100" dist="38100" dir="2700000" algn="tl">
                  <a:srgbClr val="000000">
                    <a:alpha val="43137"/>
                  </a:srgbClr>
                </a:outerShdw>
              </a:effectLst>
            </a:endParaRPr>
          </a:p>
          <a:p>
            <a:pPr algn="ctr">
              <a:buNone/>
            </a:pPr>
            <a:endParaRPr lang="en-US" sz="2100" dirty="0" smtClean="0">
              <a:solidFill>
                <a:schemeClr val="bg1"/>
              </a:solidFill>
              <a:effectLst>
                <a:outerShdw blurRad="38100" dist="38100" dir="2700000" algn="tl">
                  <a:srgbClr val="000000">
                    <a:alpha val="43137"/>
                  </a:srgbClr>
                </a:outerShdw>
              </a:effectLst>
            </a:endParaRPr>
          </a:p>
          <a:p>
            <a:pPr algn="ctr">
              <a:buNone/>
            </a:pPr>
            <a:endParaRPr lang="en-US" sz="2100" dirty="0" smtClean="0">
              <a:solidFill>
                <a:schemeClr val="bg1"/>
              </a:solidFill>
              <a:effectLst>
                <a:outerShdw blurRad="38100" dist="38100" dir="2700000" algn="tl">
                  <a:srgbClr val="000000">
                    <a:alpha val="43137"/>
                  </a:srgbClr>
                </a:outerShdw>
              </a:effectLst>
            </a:endParaRPr>
          </a:p>
          <a:p>
            <a:pPr algn="ctr">
              <a:buNone/>
            </a:pPr>
            <a:endParaRPr lang="en-US" sz="2100" dirty="0" smtClean="0">
              <a:solidFill>
                <a:schemeClr val="bg1"/>
              </a:solidFill>
              <a:effectLst>
                <a:outerShdw blurRad="38100" dist="38100" dir="2700000" algn="tl">
                  <a:srgbClr val="000000">
                    <a:alpha val="43137"/>
                  </a:srgbClr>
                </a:outerShdw>
              </a:effectLst>
            </a:endParaRPr>
          </a:p>
          <a:p>
            <a:pPr algn="ctr">
              <a:buNone/>
            </a:pPr>
            <a:endParaRPr lang="en-US" dirty="0" smtClean="0">
              <a:solidFill>
                <a:schemeClr val="bg1"/>
              </a:solidFill>
              <a:effectLst>
                <a:outerShdw blurRad="38100" dist="38100" dir="2700000" algn="tl">
                  <a:srgbClr val="000000">
                    <a:alpha val="43137"/>
                  </a:srgbClr>
                </a:outerShdw>
              </a:effectLst>
            </a:endParaRPr>
          </a:p>
          <a:p>
            <a:pPr algn="ctr">
              <a:buNone/>
            </a:pPr>
            <a:endParaRPr lang="en-US" dirty="0">
              <a:solidFill>
                <a:schemeClr val="bg1"/>
              </a:solidFill>
              <a:effectLst>
                <a:outerShdw blurRad="38100" dist="38100" dir="2700000" algn="tl">
                  <a:srgbClr val="000000">
                    <a:alpha val="43137"/>
                  </a:srgbClr>
                </a:outerShdw>
              </a:effectLst>
            </a:endParaRPr>
          </a:p>
        </p:txBody>
      </p:sp>
      <p:sp>
        <p:nvSpPr>
          <p:cNvPr id="7" name="Content Placeholder 6"/>
          <p:cNvSpPr>
            <a:spLocks noGrp="1"/>
          </p:cNvSpPr>
          <p:nvPr>
            <p:ph sz="half" idx="2"/>
          </p:nvPr>
        </p:nvSpPr>
        <p:spPr/>
        <p:txBody>
          <a:bodyPr>
            <a:normAutofit/>
          </a:bodyPr>
          <a:lstStyle/>
          <a:p>
            <a:pPr algn="ctr">
              <a:buNone/>
            </a:pPr>
            <a:endParaRPr lang="en-US" b="1" dirty="0" smtClean="0">
              <a:solidFill>
                <a:schemeClr val="bg1"/>
              </a:solidFill>
              <a:effectLst>
                <a:outerShdw blurRad="38100" dist="38100" dir="2700000" algn="tl">
                  <a:srgbClr val="000000">
                    <a:alpha val="43137"/>
                  </a:srgbClr>
                </a:outerShdw>
              </a:effectLst>
            </a:endParaRPr>
          </a:p>
        </p:txBody>
      </p:sp>
      <p:pic>
        <p:nvPicPr>
          <p:cNvPr id="8" name="Picture 16"/>
          <p:cNvPicPr>
            <a:picLocks noChangeAspect="1" noChangeArrowheads="1"/>
          </p:cNvPicPr>
          <p:nvPr/>
        </p:nvPicPr>
        <p:blipFill>
          <a:blip r:embed="rId3" cstate="print"/>
          <a:srcRect/>
          <a:stretch>
            <a:fillRect/>
          </a:stretch>
        </p:blipFill>
        <p:spPr bwMode="auto">
          <a:xfrm>
            <a:off x="4572000" y="1066800"/>
            <a:ext cx="4572000" cy="3047999"/>
          </a:xfrm>
          <a:prstGeom prst="rect">
            <a:avLst/>
          </a:prstGeom>
          <a:noFill/>
        </p:spPr>
      </p:pic>
      <p:pic>
        <p:nvPicPr>
          <p:cNvPr id="9" name="Picture 16"/>
          <p:cNvPicPr>
            <a:picLocks noChangeAspect="1" noChangeArrowheads="1"/>
          </p:cNvPicPr>
          <p:nvPr/>
        </p:nvPicPr>
        <p:blipFill>
          <a:blip r:embed="rId4" cstate="print"/>
          <a:srcRect/>
          <a:stretch>
            <a:fillRect/>
          </a:stretch>
        </p:blipFill>
        <p:spPr bwMode="auto">
          <a:xfrm>
            <a:off x="4495801" y="4038600"/>
            <a:ext cx="4648200" cy="28194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normAutofit/>
          </a:bodyPr>
          <a:lstStyle/>
          <a:p>
            <a:pPr algn="ctr"/>
            <a:r>
              <a:rPr lang="en-US" b="1" dirty="0" smtClean="0">
                <a:solidFill>
                  <a:schemeClr val="bg1"/>
                </a:solidFill>
                <a:effectLst>
                  <a:outerShdw blurRad="38100" dist="38100" dir="2700000" algn="tl">
                    <a:srgbClr val="000000">
                      <a:alpha val="43137"/>
                    </a:srgbClr>
                  </a:outerShdw>
                </a:effectLst>
              </a:rPr>
              <a:t>Eclipses</a:t>
            </a:r>
            <a:endParaRPr lang="en-US" b="1" dirty="0">
              <a:solidFill>
                <a:schemeClr val="bg1"/>
              </a:solidFill>
              <a:effectLst>
                <a:outerShdw blurRad="38100" dist="38100" dir="2700000" algn="tl">
                  <a:srgbClr val="000000">
                    <a:alpha val="43137"/>
                  </a:srgbClr>
                </a:outerShdw>
              </a:effectLst>
            </a:endParaRPr>
          </a:p>
        </p:txBody>
      </p:sp>
      <p:sp>
        <p:nvSpPr>
          <p:cNvPr id="8" name="Content Placeholder 7"/>
          <p:cNvSpPr>
            <a:spLocks noGrp="1"/>
          </p:cNvSpPr>
          <p:nvPr>
            <p:ph sz="half" idx="1"/>
          </p:nvPr>
        </p:nvSpPr>
        <p:spPr/>
        <p:txBody>
          <a:bodyPr>
            <a:normAutofit/>
          </a:bodyPr>
          <a:lstStyle/>
          <a:p>
            <a:endParaRPr lang="en-US"/>
          </a:p>
        </p:txBody>
      </p:sp>
      <p:sp>
        <p:nvSpPr>
          <p:cNvPr id="9" name="Content Placeholder 8"/>
          <p:cNvSpPr>
            <a:spLocks noGrp="1"/>
          </p:cNvSpPr>
          <p:nvPr>
            <p:ph sz="half" idx="2"/>
          </p:nvPr>
        </p:nvSpPr>
        <p:spPr>
          <a:xfrm>
            <a:off x="4648200" y="1066800"/>
            <a:ext cx="4495800" cy="5791200"/>
          </a:xfrm>
        </p:spPr>
        <p:txBody>
          <a:bodyPr>
            <a:noAutofit/>
          </a:bodyPr>
          <a:lstStyle/>
          <a:p>
            <a:pPr algn="ctr">
              <a:buNone/>
            </a:pPr>
            <a:r>
              <a:rPr lang="en-US" sz="2700" dirty="0" smtClean="0">
                <a:solidFill>
                  <a:schemeClr val="bg1"/>
                </a:solidFill>
                <a:effectLst>
                  <a:outerShdw blurRad="38100" dist="38100" dir="2700000" algn="tl">
                    <a:srgbClr val="000000">
                      <a:alpha val="43137"/>
                    </a:srgbClr>
                  </a:outerShdw>
                </a:effectLst>
              </a:rPr>
              <a:t>A solar eclipse do not occur every new moon and a lunar eclipse does not occur every full moon</a:t>
            </a:r>
          </a:p>
          <a:p>
            <a:pPr algn="ctr">
              <a:buNone/>
            </a:pPr>
            <a:endParaRPr lang="en-US" sz="2700" dirty="0" smtClean="0">
              <a:solidFill>
                <a:schemeClr val="bg1"/>
              </a:solidFill>
              <a:effectLst>
                <a:outerShdw blurRad="38100" dist="38100" dir="2700000" algn="tl">
                  <a:srgbClr val="000000">
                    <a:alpha val="43137"/>
                  </a:srgbClr>
                </a:outerShdw>
              </a:effectLst>
            </a:endParaRPr>
          </a:p>
          <a:p>
            <a:pPr algn="ctr">
              <a:buNone/>
            </a:pPr>
            <a:r>
              <a:rPr lang="en-US" sz="2700" dirty="0" smtClean="0">
                <a:solidFill>
                  <a:schemeClr val="bg1"/>
                </a:solidFill>
                <a:effectLst>
                  <a:outerShdw blurRad="38100" dist="38100" dir="2700000" algn="tl">
                    <a:srgbClr val="000000">
                      <a:alpha val="43137"/>
                    </a:srgbClr>
                  </a:outerShdw>
                </a:effectLst>
              </a:rPr>
              <a:t>They would if the orbit of the moon lay exactly along the plane of Earth’s orbit</a:t>
            </a:r>
          </a:p>
          <a:p>
            <a:pPr algn="ctr">
              <a:buNone/>
            </a:pPr>
            <a:endParaRPr lang="en-US" sz="2700" dirty="0" smtClean="0">
              <a:solidFill>
                <a:schemeClr val="bg1"/>
              </a:solidFill>
              <a:effectLst>
                <a:outerShdw blurRad="38100" dist="38100" dir="2700000" algn="tl">
                  <a:srgbClr val="000000">
                    <a:alpha val="43137"/>
                  </a:srgbClr>
                </a:outerShdw>
              </a:effectLst>
            </a:endParaRPr>
          </a:p>
          <a:p>
            <a:pPr algn="ctr">
              <a:buNone/>
            </a:pPr>
            <a:r>
              <a:rPr lang="en-US" sz="2700" dirty="0" smtClean="0">
                <a:solidFill>
                  <a:schemeClr val="bg1"/>
                </a:solidFill>
                <a:effectLst>
                  <a:outerShdw blurRad="38100" dist="38100" dir="2700000" algn="tl">
                    <a:srgbClr val="000000">
                      <a:alpha val="43137"/>
                    </a:srgbClr>
                  </a:outerShdw>
                </a:effectLst>
              </a:rPr>
              <a:t>However, the moon’s orbit is inclined about 5 degrees to the plane that contains Earth and the sun </a:t>
            </a:r>
          </a:p>
        </p:txBody>
      </p:sp>
      <p:pic>
        <p:nvPicPr>
          <p:cNvPr id="9218" name="Picture 2" descr="http://upload.wikimedia.org/wikipedia/commons/thumb/5/54/Ecl-ann.jpg/220px-Ecl-ann.jpg"/>
          <p:cNvPicPr>
            <a:picLocks noChangeAspect="1" noChangeArrowheads="1"/>
          </p:cNvPicPr>
          <p:nvPr/>
        </p:nvPicPr>
        <p:blipFill>
          <a:blip r:embed="rId3" cstate="print"/>
          <a:srcRect/>
          <a:stretch>
            <a:fillRect/>
          </a:stretch>
        </p:blipFill>
        <p:spPr bwMode="auto">
          <a:xfrm>
            <a:off x="0" y="1219200"/>
            <a:ext cx="4572000" cy="5638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lstStyle/>
          <a:p>
            <a:pPr algn="ctr"/>
            <a:r>
              <a:rPr lang="en-US" b="1" dirty="0" smtClean="0">
                <a:solidFill>
                  <a:schemeClr val="bg1"/>
                </a:solidFill>
                <a:effectLst>
                  <a:outerShdw blurRad="38100" dist="38100" dir="2700000" algn="tl">
                    <a:srgbClr val="000000">
                      <a:alpha val="43137"/>
                    </a:srgbClr>
                  </a:outerShdw>
                </a:effectLst>
              </a:rPr>
              <a:t>The Earth-Moon-Sun System</a:t>
            </a:r>
            <a:endParaRPr lang="en-US" b="1" dirty="0">
              <a:solidFill>
                <a:schemeClr val="bg1"/>
              </a:solidFill>
              <a:effectLst>
                <a:outerShdw blurRad="38100" dist="38100" dir="2700000" algn="tl">
                  <a:srgbClr val="000000">
                    <a:alpha val="43137"/>
                  </a:srgbClr>
                </a:outerShdw>
              </a:effectLst>
            </a:endParaRPr>
          </a:p>
        </p:txBody>
      </p:sp>
      <p:sp>
        <p:nvSpPr>
          <p:cNvPr id="6" name="Text Placeholder 5"/>
          <p:cNvSpPr>
            <a:spLocks noGrp="1"/>
          </p:cNvSpPr>
          <p:nvPr>
            <p:ph sz="half" idx="1"/>
          </p:nvPr>
        </p:nvSpPr>
        <p:spPr>
          <a:xfrm>
            <a:off x="0" y="1219200"/>
            <a:ext cx="4495800" cy="5638800"/>
          </a:xfrm>
        </p:spPr>
        <p:txBody>
          <a:bodyPr>
            <a:normAutofit lnSpcReduction="10000"/>
          </a:bodyPr>
          <a:lstStyle/>
          <a:p>
            <a:pPr algn="ctr">
              <a:buNone/>
            </a:pPr>
            <a:r>
              <a:rPr lang="en-US" dirty="0" smtClean="0">
                <a:solidFill>
                  <a:schemeClr val="bg1"/>
                </a:solidFill>
                <a:effectLst>
                  <a:outerShdw blurRad="38100" dist="38100" dir="2700000" algn="tl">
                    <a:srgbClr val="000000">
                      <a:alpha val="43137"/>
                    </a:srgbClr>
                  </a:outerShdw>
                </a:effectLst>
              </a:rPr>
              <a:t>People have always been fascinated by the changing positions of the sun and moon in the sky</a:t>
            </a:r>
          </a:p>
          <a:p>
            <a:pPr algn="ctr">
              <a:buNone/>
            </a:pPr>
            <a:endParaRPr lang="en-US" dirty="0">
              <a:solidFill>
                <a:schemeClr val="bg1"/>
              </a:solidFill>
              <a:effectLst>
                <a:outerShdw blurRad="38100" dist="38100" dir="2700000" algn="tl">
                  <a:srgbClr val="000000">
                    <a:alpha val="43137"/>
                  </a:srgbClr>
                </a:outerShdw>
              </a:effectLst>
            </a:endParaRPr>
          </a:p>
          <a:p>
            <a:pPr algn="ctr">
              <a:buNone/>
            </a:pPr>
            <a:r>
              <a:rPr lang="en-US" dirty="0" smtClean="0">
                <a:solidFill>
                  <a:schemeClr val="bg1"/>
                </a:solidFill>
                <a:effectLst>
                  <a:outerShdw blurRad="38100" dist="38100" dir="2700000" algn="tl">
                    <a:srgbClr val="000000">
                      <a:alpha val="43137"/>
                    </a:srgbClr>
                  </a:outerShdw>
                </a:effectLst>
              </a:rPr>
              <a:t>Prehistoric people, for example, built observatories</a:t>
            </a:r>
          </a:p>
          <a:p>
            <a:pPr algn="ctr">
              <a:buNone/>
            </a:pPr>
            <a:endParaRPr lang="en-US" dirty="0">
              <a:solidFill>
                <a:schemeClr val="bg1"/>
              </a:solidFill>
              <a:effectLst>
                <a:outerShdw blurRad="38100" dist="38100" dir="2700000" algn="tl">
                  <a:srgbClr val="000000">
                    <a:alpha val="43137"/>
                  </a:srgbClr>
                </a:outerShdw>
              </a:effectLst>
            </a:endParaRPr>
          </a:p>
          <a:p>
            <a:pPr algn="ctr">
              <a:buNone/>
            </a:pPr>
            <a:r>
              <a:rPr lang="en-US" dirty="0" smtClean="0">
                <a:solidFill>
                  <a:schemeClr val="bg1"/>
                </a:solidFill>
                <a:effectLst>
                  <a:outerShdw blurRad="38100" dist="38100" dir="2700000" algn="tl">
                    <a:srgbClr val="000000">
                      <a:alpha val="43137"/>
                    </a:srgbClr>
                  </a:outerShdw>
                </a:effectLst>
              </a:rPr>
              <a:t>The structure known as Stonehenge was probably an attempt to better solar predictions</a:t>
            </a:r>
          </a:p>
        </p:txBody>
      </p:sp>
      <p:sp>
        <p:nvSpPr>
          <p:cNvPr id="7" name="Content Placeholder 6"/>
          <p:cNvSpPr>
            <a:spLocks noGrp="1"/>
          </p:cNvSpPr>
          <p:nvPr>
            <p:ph sz="half" idx="2"/>
          </p:nvPr>
        </p:nvSpPr>
        <p:spPr/>
        <p:txBody>
          <a:bodyPr>
            <a:normAutofit lnSpcReduction="10000"/>
          </a:bodyPr>
          <a:lstStyle/>
          <a:p>
            <a:pPr algn="ctr">
              <a:buNone/>
            </a:pPr>
            <a:endParaRPr lang="en-US" b="1" dirty="0" smtClean="0">
              <a:solidFill>
                <a:schemeClr val="bg1"/>
              </a:solidFill>
              <a:effectLst>
                <a:outerShdw blurRad="38100" dist="38100" dir="2700000" algn="tl">
                  <a:srgbClr val="000000">
                    <a:alpha val="43137"/>
                  </a:srgbClr>
                </a:outerShdw>
              </a:effectLst>
            </a:endParaRPr>
          </a:p>
        </p:txBody>
      </p:sp>
      <p:pic>
        <p:nvPicPr>
          <p:cNvPr id="21506" name="Picture 2" descr="http://crystalhatchlings.com/EasterEggs/Images/Stonehenge.jpg"/>
          <p:cNvPicPr>
            <a:picLocks noChangeAspect="1" noChangeArrowheads="1"/>
          </p:cNvPicPr>
          <p:nvPr/>
        </p:nvPicPr>
        <p:blipFill>
          <a:blip r:embed="rId3" cstate="print"/>
          <a:srcRect/>
          <a:stretch>
            <a:fillRect/>
          </a:stretch>
        </p:blipFill>
        <p:spPr bwMode="auto">
          <a:xfrm>
            <a:off x="4648200" y="1295400"/>
            <a:ext cx="4248150" cy="5314951"/>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normAutofit/>
          </a:bodyPr>
          <a:lstStyle/>
          <a:p>
            <a:pPr algn="ctr"/>
            <a:r>
              <a:rPr lang="en-US" b="1" dirty="0" smtClean="0">
                <a:solidFill>
                  <a:schemeClr val="bg1"/>
                </a:solidFill>
                <a:effectLst>
                  <a:outerShdw blurRad="38100" dist="38100" dir="2700000" algn="tl">
                    <a:srgbClr val="000000">
                      <a:alpha val="43137"/>
                    </a:srgbClr>
                  </a:outerShdw>
                </a:effectLst>
              </a:rPr>
              <a:t>Eclipses</a:t>
            </a:r>
            <a:endParaRPr lang="en-US" b="1" dirty="0">
              <a:solidFill>
                <a:schemeClr val="bg1"/>
              </a:solidFill>
              <a:effectLst>
                <a:outerShdw blurRad="38100" dist="38100" dir="2700000" algn="tl">
                  <a:srgbClr val="000000">
                    <a:alpha val="43137"/>
                  </a:srgbClr>
                </a:outerShdw>
              </a:effectLst>
            </a:endParaRPr>
          </a:p>
        </p:txBody>
      </p:sp>
      <p:sp>
        <p:nvSpPr>
          <p:cNvPr id="6" name="Text Placeholder 5"/>
          <p:cNvSpPr>
            <a:spLocks noGrp="1"/>
          </p:cNvSpPr>
          <p:nvPr>
            <p:ph sz="half" idx="1"/>
          </p:nvPr>
        </p:nvSpPr>
        <p:spPr>
          <a:xfrm>
            <a:off x="0" y="1752600"/>
            <a:ext cx="4495800" cy="5105400"/>
          </a:xfrm>
        </p:spPr>
        <p:txBody>
          <a:bodyPr>
            <a:noAutofit/>
          </a:bodyPr>
          <a:lstStyle/>
          <a:p>
            <a:pPr algn="ctr">
              <a:buNone/>
            </a:pPr>
            <a:r>
              <a:rPr lang="en-US" dirty="0" smtClean="0">
                <a:solidFill>
                  <a:schemeClr val="bg1"/>
                </a:solidFill>
                <a:effectLst>
                  <a:outerShdw blurRad="38100" dist="38100" dir="2700000" algn="tl">
                    <a:srgbClr val="000000">
                      <a:alpha val="43137"/>
                    </a:srgbClr>
                  </a:outerShdw>
                </a:effectLst>
              </a:rPr>
              <a:t>During most full-moon phases, the shadow of Earth misses the moon</a:t>
            </a:r>
          </a:p>
          <a:p>
            <a:pPr algn="ctr">
              <a:buNone/>
            </a:pPr>
            <a:endParaRPr lang="en-US" dirty="0" smtClean="0">
              <a:solidFill>
                <a:schemeClr val="bg1"/>
              </a:solidFill>
              <a:effectLst>
                <a:outerShdw blurRad="38100" dist="38100" dir="2700000" algn="tl">
                  <a:srgbClr val="000000">
                    <a:alpha val="43137"/>
                  </a:srgbClr>
                </a:outerShdw>
              </a:effectLst>
            </a:endParaRPr>
          </a:p>
          <a:p>
            <a:pPr algn="ctr">
              <a:buNone/>
            </a:pPr>
            <a:r>
              <a:rPr lang="en-US" b="1" dirty="0" smtClean="0">
                <a:solidFill>
                  <a:schemeClr val="bg1"/>
                </a:solidFill>
                <a:effectLst>
                  <a:outerShdw blurRad="38100" dist="38100" dir="2700000" algn="tl">
                    <a:srgbClr val="000000">
                      <a:alpha val="43137"/>
                    </a:srgbClr>
                  </a:outerShdw>
                </a:effectLst>
              </a:rPr>
              <a:t>During a new-moon or full-moon phase, the moon’s orbit must cross the plane of the ecliptic for an eclipse to take place</a:t>
            </a:r>
          </a:p>
          <a:p>
            <a:pPr algn="ctr">
              <a:buNone/>
            </a:pPr>
            <a:endParaRPr lang="en-US" b="1" dirty="0" smtClean="0">
              <a:solidFill>
                <a:schemeClr val="bg1"/>
              </a:solidFill>
              <a:effectLst>
                <a:outerShdw blurRad="38100" dist="38100" dir="2700000" algn="tl">
                  <a:srgbClr val="000000">
                    <a:alpha val="43137"/>
                  </a:srgbClr>
                </a:outerShdw>
              </a:effectLst>
            </a:endParaRPr>
          </a:p>
          <a:p>
            <a:pPr algn="ctr">
              <a:buNone/>
            </a:pPr>
            <a:endParaRPr lang="en-US" dirty="0" smtClean="0">
              <a:solidFill>
                <a:schemeClr val="bg1"/>
              </a:solidFill>
              <a:effectLst>
                <a:outerShdw blurRad="38100" dist="38100" dir="2700000" algn="tl">
                  <a:srgbClr val="000000">
                    <a:alpha val="43137"/>
                  </a:srgbClr>
                </a:outerShdw>
              </a:effectLst>
            </a:endParaRPr>
          </a:p>
          <a:p>
            <a:pPr algn="ctr">
              <a:buNone/>
            </a:pPr>
            <a:endParaRPr lang="en-US" sz="2100" dirty="0" smtClean="0">
              <a:solidFill>
                <a:schemeClr val="bg1"/>
              </a:solidFill>
              <a:effectLst>
                <a:outerShdw blurRad="38100" dist="38100" dir="2700000" algn="tl">
                  <a:srgbClr val="000000">
                    <a:alpha val="43137"/>
                  </a:srgbClr>
                </a:outerShdw>
              </a:effectLst>
            </a:endParaRPr>
          </a:p>
          <a:p>
            <a:pPr algn="ctr">
              <a:buNone/>
            </a:pPr>
            <a:endParaRPr lang="en-US" sz="2100" dirty="0" smtClean="0">
              <a:solidFill>
                <a:schemeClr val="bg1"/>
              </a:solidFill>
              <a:effectLst>
                <a:outerShdw blurRad="38100" dist="38100" dir="2700000" algn="tl">
                  <a:srgbClr val="000000">
                    <a:alpha val="43137"/>
                  </a:srgbClr>
                </a:outerShdw>
              </a:effectLst>
            </a:endParaRPr>
          </a:p>
          <a:p>
            <a:pPr algn="ctr">
              <a:buNone/>
            </a:pPr>
            <a:endParaRPr lang="en-US" sz="2100" dirty="0" smtClean="0">
              <a:solidFill>
                <a:schemeClr val="bg1"/>
              </a:solidFill>
              <a:effectLst>
                <a:outerShdw blurRad="38100" dist="38100" dir="2700000" algn="tl">
                  <a:srgbClr val="000000">
                    <a:alpha val="43137"/>
                  </a:srgbClr>
                </a:outerShdw>
              </a:effectLst>
            </a:endParaRPr>
          </a:p>
          <a:p>
            <a:pPr algn="ctr">
              <a:buNone/>
            </a:pPr>
            <a:endParaRPr lang="en-US" dirty="0" smtClean="0">
              <a:solidFill>
                <a:schemeClr val="bg1"/>
              </a:solidFill>
              <a:effectLst>
                <a:outerShdw blurRad="38100" dist="38100" dir="2700000" algn="tl">
                  <a:srgbClr val="000000">
                    <a:alpha val="43137"/>
                  </a:srgbClr>
                </a:outerShdw>
              </a:effectLst>
            </a:endParaRPr>
          </a:p>
          <a:p>
            <a:pPr algn="ctr">
              <a:buNone/>
            </a:pPr>
            <a:endParaRPr lang="en-US" dirty="0">
              <a:solidFill>
                <a:schemeClr val="bg1"/>
              </a:solidFill>
              <a:effectLst>
                <a:outerShdw blurRad="38100" dist="38100" dir="2700000" algn="tl">
                  <a:srgbClr val="000000">
                    <a:alpha val="43137"/>
                  </a:srgbClr>
                </a:outerShdw>
              </a:effectLst>
            </a:endParaRPr>
          </a:p>
        </p:txBody>
      </p:sp>
      <p:sp>
        <p:nvSpPr>
          <p:cNvPr id="7" name="Content Placeholder 6"/>
          <p:cNvSpPr>
            <a:spLocks noGrp="1"/>
          </p:cNvSpPr>
          <p:nvPr>
            <p:ph sz="half" idx="2"/>
          </p:nvPr>
        </p:nvSpPr>
        <p:spPr/>
        <p:txBody>
          <a:bodyPr>
            <a:normAutofit/>
          </a:bodyPr>
          <a:lstStyle/>
          <a:p>
            <a:pPr algn="ctr">
              <a:buNone/>
            </a:pPr>
            <a:endParaRPr lang="en-US" b="1" dirty="0" smtClean="0">
              <a:solidFill>
                <a:schemeClr val="bg1"/>
              </a:solidFill>
              <a:effectLst>
                <a:outerShdw blurRad="38100" dist="38100" dir="2700000" algn="tl">
                  <a:srgbClr val="000000">
                    <a:alpha val="43137"/>
                  </a:srgbClr>
                </a:outerShdw>
              </a:effectLst>
            </a:endParaRPr>
          </a:p>
        </p:txBody>
      </p:sp>
      <p:pic>
        <p:nvPicPr>
          <p:cNvPr id="8194" name="Picture 2" descr="http://t3.gstatic.com/images?q=tbn:ANd9GcRZaKds9Ayz5AqaJ0GFDxKBJzVICB-Rd1p_7H98TgmyUlHOCJ24synjkQN-MA"/>
          <p:cNvPicPr>
            <a:picLocks noChangeAspect="1" noChangeArrowheads="1"/>
          </p:cNvPicPr>
          <p:nvPr/>
        </p:nvPicPr>
        <p:blipFill>
          <a:blip r:embed="rId3" cstate="print"/>
          <a:srcRect/>
          <a:stretch>
            <a:fillRect/>
          </a:stretch>
        </p:blipFill>
        <p:spPr bwMode="auto">
          <a:xfrm>
            <a:off x="4648200" y="1447800"/>
            <a:ext cx="4238625" cy="513397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normAutofit/>
          </a:bodyPr>
          <a:lstStyle/>
          <a:p>
            <a:pPr algn="ctr"/>
            <a:r>
              <a:rPr lang="en-US" b="1" dirty="0" smtClean="0">
                <a:solidFill>
                  <a:schemeClr val="bg1"/>
                </a:solidFill>
                <a:effectLst>
                  <a:outerShdw blurRad="38100" dist="38100" dir="2700000" algn="tl">
                    <a:srgbClr val="000000">
                      <a:alpha val="43137"/>
                    </a:srgbClr>
                  </a:outerShdw>
                </a:effectLst>
              </a:rPr>
              <a:t>Eclipses</a:t>
            </a:r>
            <a:endParaRPr lang="en-US" b="1" dirty="0">
              <a:solidFill>
                <a:schemeClr val="bg1"/>
              </a:solidFill>
              <a:effectLst>
                <a:outerShdw blurRad="38100" dist="38100" dir="2700000" algn="tl">
                  <a:srgbClr val="000000">
                    <a:alpha val="43137"/>
                  </a:srgbClr>
                </a:outerShdw>
              </a:effectLst>
            </a:endParaRPr>
          </a:p>
        </p:txBody>
      </p:sp>
      <p:sp>
        <p:nvSpPr>
          <p:cNvPr id="8" name="Content Placeholder 7"/>
          <p:cNvSpPr>
            <a:spLocks noGrp="1"/>
          </p:cNvSpPr>
          <p:nvPr>
            <p:ph sz="half" idx="1"/>
          </p:nvPr>
        </p:nvSpPr>
        <p:spPr/>
        <p:txBody>
          <a:bodyPr>
            <a:normAutofit/>
          </a:bodyPr>
          <a:lstStyle/>
          <a:p>
            <a:endParaRPr lang="en-US"/>
          </a:p>
        </p:txBody>
      </p:sp>
      <p:sp>
        <p:nvSpPr>
          <p:cNvPr id="9" name="Content Placeholder 8"/>
          <p:cNvSpPr>
            <a:spLocks noGrp="1"/>
          </p:cNvSpPr>
          <p:nvPr>
            <p:ph sz="half" idx="2"/>
          </p:nvPr>
        </p:nvSpPr>
        <p:spPr>
          <a:xfrm>
            <a:off x="4648200" y="1066800"/>
            <a:ext cx="4495800" cy="5791200"/>
          </a:xfrm>
        </p:spPr>
        <p:txBody>
          <a:bodyPr>
            <a:noAutofit/>
          </a:bodyPr>
          <a:lstStyle/>
          <a:p>
            <a:pPr algn="ctr">
              <a:buNone/>
            </a:pPr>
            <a:r>
              <a:rPr lang="en-US" sz="2300" dirty="0" smtClean="0">
                <a:solidFill>
                  <a:schemeClr val="bg1"/>
                </a:solidFill>
                <a:effectLst>
                  <a:outerShdw blurRad="38100" dist="38100" dir="2700000" algn="tl">
                    <a:srgbClr val="000000">
                      <a:alpha val="43137"/>
                    </a:srgbClr>
                  </a:outerShdw>
                </a:effectLst>
              </a:rPr>
              <a:t>Because these conditions are normally met only twice a year, the usual number of eclipses is four</a:t>
            </a:r>
          </a:p>
          <a:p>
            <a:pPr algn="ctr">
              <a:buNone/>
            </a:pPr>
            <a:endParaRPr lang="en-US" sz="2300" dirty="0" smtClean="0">
              <a:solidFill>
                <a:schemeClr val="bg1"/>
              </a:solidFill>
              <a:effectLst>
                <a:outerShdw blurRad="38100" dist="38100" dir="2700000" algn="tl">
                  <a:srgbClr val="000000">
                    <a:alpha val="43137"/>
                  </a:srgbClr>
                </a:outerShdw>
              </a:effectLst>
            </a:endParaRPr>
          </a:p>
          <a:p>
            <a:pPr algn="ctr">
              <a:buNone/>
            </a:pPr>
            <a:r>
              <a:rPr lang="en-US" sz="2300" dirty="0" smtClean="0">
                <a:solidFill>
                  <a:schemeClr val="bg1"/>
                </a:solidFill>
                <a:effectLst>
                  <a:outerShdw blurRad="38100" dist="38100" dir="2700000" algn="tl">
                    <a:srgbClr val="000000">
                      <a:alpha val="43137"/>
                    </a:srgbClr>
                  </a:outerShdw>
                </a:effectLst>
              </a:rPr>
              <a:t>These occur as a set of one solar and one lunar eclipse, followed six months later with another set</a:t>
            </a:r>
          </a:p>
          <a:p>
            <a:pPr algn="ctr">
              <a:buNone/>
            </a:pPr>
            <a:endParaRPr lang="en-US" sz="2300" dirty="0" smtClean="0">
              <a:solidFill>
                <a:schemeClr val="bg1"/>
              </a:solidFill>
              <a:effectLst>
                <a:outerShdw blurRad="38100" dist="38100" dir="2700000" algn="tl">
                  <a:srgbClr val="000000">
                    <a:alpha val="43137"/>
                  </a:srgbClr>
                </a:outerShdw>
              </a:effectLst>
            </a:endParaRPr>
          </a:p>
          <a:p>
            <a:pPr algn="ctr">
              <a:buNone/>
            </a:pPr>
            <a:r>
              <a:rPr lang="en-US" sz="2300" dirty="0" smtClean="0">
                <a:solidFill>
                  <a:schemeClr val="bg1"/>
                </a:solidFill>
                <a:effectLst>
                  <a:outerShdw blurRad="38100" dist="38100" dir="2700000" algn="tl">
                    <a:srgbClr val="000000">
                      <a:alpha val="43137"/>
                    </a:srgbClr>
                  </a:outerShdw>
                </a:effectLst>
              </a:rPr>
              <a:t>Occasionally, the alignment can result in additional eclipses</a:t>
            </a:r>
          </a:p>
          <a:p>
            <a:pPr algn="ctr">
              <a:buNone/>
            </a:pPr>
            <a:endParaRPr lang="en-US" sz="2300" dirty="0" smtClean="0">
              <a:solidFill>
                <a:schemeClr val="bg1"/>
              </a:solidFill>
              <a:effectLst>
                <a:outerShdw blurRad="38100" dist="38100" dir="2700000" algn="tl">
                  <a:srgbClr val="000000">
                    <a:alpha val="43137"/>
                  </a:srgbClr>
                </a:outerShdw>
              </a:effectLst>
            </a:endParaRPr>
          </a:p>
          <a:p>
            <a:pPr algn="ctr">
              <a:buNone/>
            </a:pPr>
            <a:r>
              <a:rPr lang="en-US" sz="2300" dirty="0" smtClean="0">
                <a:solidFill>
                  <a:schemeClr val="bg1"/>
                </a:solidFill>
                <a:effectLst>
                  <a:outerShdw blurRad="38100" dist="38100" dir="2700000" algn="tl">
                    <a:srgbClr val="000000">
                      <a:alpha val="43137"/>
                    </a:srgbClr>
                  </a:outerShdw>
                </a:effectLst>
              </a:rPr>
              <a:t>However, the total number of eclipses in one year isn’t more than seven  </a:t>
            </a:r>
          </a:p>
        </p:txBody>
      </p:sp>
      <p:pic>
        <p:nvPicPr>
          <p:cNvPr id="7170" name="Picture 2" descr="http://cosmicpsychic.com/wp-content/uploads/2010/06/TotalSolarEclipse.jpg"/>
          <p:cNvPicPr>
            <a:picLocks noChangeAspect="1" noChangeArrowheads="1"/>
          </p:cNvPicPr>
          <p:nvPr/>
        </p:nvPicPr>
        <p:blipFill>
          <a:blip r:embed="rId3" cstate="print"/>
          <a:srcRect/>
          <a:stretch>
            <a:fillRect/>
          </a:stretch>
        </p:blipFill>
        <p:spPr bwMode="auto">
          <a:xfrm>
            <a:off x="228600" y="1219200"/>
            <a:ext cx="4267200" cy="54483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normAutofit/>
          </a:bodyPr>
          <a:lstStyle/>
          <a:p>
            <a:pPr algn="ctr"/>
            <a:r>
              <a:rPr lang="en-US" b="1" dirty="0" smtClean="0">
                <a:solidFill>
                  <a:schemeClr val="bg1"/>
                </a:solidFill>
                <a:effectLst>
                  <a:outerShdw blurRad="38100" dist="38100" dir="2700000" algn="tl">
                    <a:srgbClr val="000000">
                      <a:alpha val="43137"/>
                    </a:srgbClr>
                  </a:outerShdw>
                </a:effectLst>
              </a:rPr>
              <a:t>Eclipses</a:t>
            </a:r>
            <a:endParaRPr lang="en-US" b="1" dirty="0">
              <a:solidFill>
                <a:schemeClr val="bg1"/>
              </a:solidFill>
              <a:effectLst>
                <a:outerShdw blurRad="38100" dist="38100" dir="2700000" algn="tl">
                  <a:srgbClr val="000000">
                    <a:alpha val="43137"/>
                  </a:srgbClr>
                </a:outerShdw>
              </a:effectLst>
            </a:endParaRPr>
          </a:p>
        </p:txBody>
      </p:sp>
      <p:sp>
        <p:nvSpPr>
          <p:cNvPr id="6" name="Text Placeholder 5"/>
          <p:cNvSpPr>
            <a:spLocks noGrp="1"/>
          </p:cNvSpPr>
          <p:nvPr>
            <p:ph sz="half" idx="1"/>
          </p:nvPr>
        </p:nvSpPr>
        <p:spPr>
          <a:xfrm>
            <a:off x="0" y="1447800"/>
            <a:ext cx="4495800" cy="5410200"/>
          </a:xfrm>
        </p:spPr>
        <p:txBody>
          <a:bodyPr>
            <a:noAutofit/>
          </a:bodyPr>
          <a:lstStyle/>
          <a:p>
            <a:pPr algn="ctr">
              <a:buNone/>
            </a:pPr>
            <a:r>
              <a:rPr lang="en-US" dirty="0" smtClean="0">
                <a:solidFill>
                  <a:schemeClr val="bg1"/>
                </a:solidFill>
                <a:effectLst>
                  <a:outerShdw blurRad="38100" dist="38100" dir="2700000" algn="tl">
                    <a:srgbClr val="000000">
                      <a:alpha val="43137"/>
                    </a:srgbClr>
                  </a:outerShdw>
                </a:effectLst>
              </a:rPr>
              <a:t>During a total lunar eclipse, Earth’s circular shadow can be seen moving slowly across the disk of the full moon</a:t>
            </a:r>
          </a:p>
          <a:p>
            <a:pPr algn="ctr">
              <a:buNone/>
            </a:pPr>
            <a:endParaRPr lang="en-US" dirty="0" smtClean="0">
              <a:solidFill>
                <a:schemeClr val="bg1"/>
              </a:solidFill>
              <a:effectLst>
                <a:outerShdw blurRad="38100" dist="38100" dir="2700000" algn="tl">
                  <a:srgbClr val="000000">
                    <a:alpha val="43137"/>
                  </a:srgbClr>
                </a:outerShdw>
              </a:effectLst>
            </a:endParaRPr>
          </a:p>
          <a:p>
            <a:pPr algn="ctr">
              <a:buNone/>
            </a:pPr>
            <a:r>
              <a:rPr lang="en-US" dirty="0" smtClean="0">
                <a:solidFill>
                  <a:schemeClr val="bg1"/>
                </a:solidFill>
                <a:effectLst>
                  <a:outerShdw blurRad="38100" dist="38100" dir="2700000" algn="tl">
                    <a:srgbClr val="000000">
                      <a:alpha val="43137"/>
                    </a:srgbClr>
                  </a:outerShdw>
                </a:effectLst>
              </a:rPr>
              <a:t>When totally eclipsed, the moon is completely within Earth’s shadow, but it is still visible as a coppery disk</a:t>
            </a:r>
          </a:p>
        </p:txBody>
      </p:sp>
      <p:sp>
        <p:nvSpPr>
          <p:cNvPr id="7" name="Content Placeholder 6"/>
          <p:cNvSpPr>
            <a:spLocks noGrp="1"/>
          </p:cNvSpPr>
          <p:nvPr>
            <p:ph sz="half" idx="2"/>
          </p:nvPr>
        </p:nvSpPr>
        <p:spPr/>
        <p:txBody>
          <a:bodyPr>
            <a:normAutofit/>
          </a:bodyPr>
          <a:lstStyle/>
          <a:p>
            <a:pPr algn="ctr">
              <a:buNone/>
            </a:pPr>
            <a:endParaRPr lang="en-US" b="1" dirty="0" smtClean="0">
              <a:solidFill>
                <a:schemeClr val="bg1"/>
              </a:solidFill>
              <a:effectLst>
                <a:outerShdw blurRad="38100" dist="38100" dir="2700000" algn="tl">
                  <a:srgbClr val="000000">
                    <a:alpha val="43137"/>
                  </a:srgbClr>
                </a:outerShdw>
              </a:effectLst>
            </a:endParaRPr>
          </a:p>
        </p:txBody>
      </p:sp>
      <p:pic>
        <p:nvPicPr>
          <p:cNvPr id="6146" name="Picture 2" descr="http://www.mreclipse.com/LEphoto/TLE2004Oct/image/TLE2004-139w.JPG"/>
          <p:cNvPicPr>
            <a:picLocks noChangeAspect="1" noChangeArrowheads="1"/>
          </p:cNvPicPr>
          <p:nvPr/>
        </p:nvPicPr>
        <p:blipFill>
          <a:blip r:embed="rId3" cstate="print"/>
          <a:srcRect/>
          <a:stretch>
            <a:fillRect/>
          </a:stretch>
        </p:blipFill>
        <p:spPr bwMode="auto">
          <a:xfrm>
            <a:off x="4495800" y="1219200"/>
            <a:ext cx="4648200" cy="56388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normAutofit/>
          </a:bodyPr>
          <a:lstStyle/>
          <a:p>
            <a:pPr algn="ctr"/>
            <a:r>
              <a:rPr lang="en-US" b="1" dirty="0" smtClean="0">
                <a:solidFill>
                  <a:schemeClr val="bg1"/>
                </a:solidFill>
                <a:effectLst>
                  <a:outerShdw blurRad="38100" dist="38100" dir="2700000" algn="tl">
                    <a:srgbClr val="000000">
                      <a:alpha val="43137"/>
                    </a:srgbClr>
                  </a:outerShdw>
                </a:effectLst>
              </a:rPr>
              <a:t>Eclipses</a:t>
            </a:r>
            <a:endParaRPr lang="en-US" b="1" dirty="0">
              <a:solidFill>
                <a:schemeClr val="bg1"/>
              </a:solidFill>
              <a:effectLst>
                <a:outerShdw blurRad="38100" dist="38100" dir="2700000" algn="tl">
                  <a:srgbClr val="000000">
                    <a:alpha val="43137"/>
                  </a:srgbClr>
                </a:outerShdw>
              </a:effectLst>
            </a:endParaRPr>
          </a:p>
        </p:txBody>
      </p:sp>
      <p:sp>
        <p:nvSpPr>
          <p:cNvPr id="8" name="Content Placeholder 7"/>
          <p:cNvSpPr>
            <a:spLocks noGrp="1"/>
          </p:cNvSpPr>
          <p:nvPr>
            <p:ph sz="half" idx="1"/>
          </p:nvPr>
        </p:nvSpPr>
        <p:spPr/>
        <p:txBody>
          <a:bodyPr>
            <a:normAutofit/>
          </a:bodyPr>
          <a:lstStyle/>
          <a:p>
            <a:endParaRPr lang="en-US"/>
          </a:p>
        </p:txBody>
      </p:sp>
      <p:sp>
        <p:nvSpPr>
          <p:cNvPr id="9" name="Content Placeholder 8"/>
          <p:cNvSpPr>
            <a:spLocks noGrp="1"/>
          </p:cNvSpPr>
          <p:nvPr>
            <p:ph sz="half" idx="2"/>
          </p:nvPr>
        </p:nvSpPr>
        <p:spPr>
          <a:xfrm>
            <a:off x="4648200" y="1371600"/>
            <a:ext cx="4495800" cy="5486400"/>
          </a:xfrm>
        </p:spPr>
        <p:txBody>
          <a:bodyPr>
            <a:noAutofit/>
          </a:bodyPr>
          <a:lstStyle/>
          <a:p>
            <a:pPr algn="ctr">
              <a:buNone/>
            </a:pPr>
            <a:r>
              <a:rPr lang="en-US" dirty="0" smtClean="0">
                <a:solidFill>
                  <a:schemeClr val="bg1"/>
                </a:solidFill>
                <a:effectLst>
                  <a:outerShdw blurRad="38100" dist="38100" dir="2700000" algn="tl">
                    <a:srgbClr val="000000">
                      <a:alpha val="43137"/>
                    </a:srgbClr>
                  </a:outerShdw>
                </a:effectLst>
              </a:rPr>
              <a:t>This happens because Earth’s atmosphere bends and transmits some long-wavelength light (red) into its shadow</a:t>
            </a:r>
          </a:p>
          <a:p>
            <a:pPr algn="ctr">
              <a:buNone/>
            </a:pPr>
            <a:endParaRPr lang="en-US" dirty="0" smtClean="0">
              <a:solidFill>
                <a:schemeClr val="bg1"/>
              </a:solidFill>
              <a:effectLst>
                <a:outerShdw blurRad="38100" dist="38100" dir="2700000" algn="tl">
                  <a:srgbClr val="000000">
                    <a:alpha val="43137"/>
                  </a:srgbClr>
                </a:outerShdw>
              </a:effectLst>
            </a:endParaRPr>
          </a:p>
          <a:p>
            <a:pPr algn="ctr">
              <a:buNone/>
            </a:pPr>
            <a:r>
              <a:rPr lang="en-US" dirty="0" smtClean="0">
                <a:solidFill>
                  <a:schemeClr val="bg1"/>
                </a:solidFill>
                <a:effectLst>
                  <a:outerShdw blurRad="38100" dist="38100" dir="2700000" algn="tl">
                    <a:srgbClr val="000000">
                      <a:alpha val="43137"/>
                    </a:srgbClr>
                  </a:outerShdw>
                </a:effectLst>
              </a:rPr>
              <a:t>A total eclipse of the moon can last up to four hours and is visible to anyone on the side of Earth facing the moon</a:t>
            </a:r>
          </a:p>
        </p:txBody>
      </p:sp>
      <p:pic>
        <p:nvPicPr>
          <p:cNvPr id="5122" name="Picture 2" descr="http://i.dailymail.co.uk/i/pix/2010/12/21/article-1340144-0C8D08C9000005DC-345_634x349.jpg"/>
          <p:cNvPicPr>
            <a:picLocks noChangeAspect="1" noChangeArrowheads="1"/>
          </p:cNvPicPr>
          <p:nvPr/>
        </p:nvPicPr>
        <p:blipFill>
          <a:blip r:embed="rId3" cstate="print"/>
          <a:srcRect/>
          <a:stretch>
            <a:fillRect/>
          </a:stretch>
        </p:blipFill>
        <p:spPr bwMode="auto">
          <a:xfrm>
            <a:off x="228600" y="1524000"/>
            <a:ext cx="4267200" cy="5153026"/>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normAutofit/>
          </a:bodyPr>
          <a:lstStyle/>
          <a:p>
            <a:pPr algn="ctr"/>
            <a:r>
              <a:rPr lang="en-US" b="1" dirty="0" smtClean="0">
                <a:solidFill>
                  <a:schemeClr val="bg1"/>
                </a:solidFill>
                <a:effectLst>
                  <a:outerShdw blurRad="38100" dist="38100" dir="2700000" algn="tl">
                    <a:srgbClr val="000000">
                      <a:alpha val="43137"/>
                    </a:srgbClr>
                  </a:outerShdw>
                </a:effectLst>
              </a:rPr>
              <a:t>Eclipses</a:t>
            </a:r>
            <a:endParaRPr lang="en-US" b="1" dirty="0">
              <a:solidFill>
                <a:schemeClr val="bg1"/>
              </a:solidFill>
              <a:effectLst>
                <a:outerShdw blurRad="38100" dist="38100" dir="2700000" algn="tl">
                  <a:srgbClr val="000000">
                    <a:alpha val="43137"/>
                  </a:srgbClr>
                </a:outerShdw>
              </a:effectLst>
            </a:endParaRPr>
          </a:p>
        </p:txBody>
      </p:sp>
      <p:sp>
        <p:nvSpPr>
          <p:cNvPr id="6" name="Text Placeholder 5"/>
          <p:cNvSpPr>
            <a:spLocks noGrp="1"/>
          </p:cNvSpPr>
          <p:nvPr>
            <p:ph sz="half" idx="1"/>
          </p:nvPr>
        </p:nvSpPr>
        <p:spPr>
          <a:xfrm>
            <a:off x="0" y="1600200"/>
            <a:ext cx="4495800" cy="5257800"/>
          </a:xfrm>
        </p:spPr>
        <p:txBody>
          <a:bodyPr>
            <a:noAutofit/>
          </a:bodyPr>
          <a:lstStyle/>
          <a:p>
            <a:pPr algn="ctr">
              <a:buNone/>
            </a:pPr>
            <a:r>
              <a:rPr lang="en-US" dirty="0" smtClean="0">
                <a:solidFill>
                  <a:schemeClr val="bg1"/>
                </a:solidFill>
                <a:effectLst>
                  <a:outerShdw blurRad="38100" dist="38100" dir="2700000" algn="tl">
                    <a:srgbClr val="000000">
                      <a:alpha val="43137"/>
                    </a:srgbClr>
                  </a:outerShdw>
                </a:effectLst>
              </a:rPr>
              <a:t>During a total solar eclipse, the moon casts a circular shadow that a never wider than 275 kilometers, about the size of South Carolina</a:t>
            </a:r>
          </a:p>
          <a:p>
            <a:pPr algn="ctr">
              <a:buNone/>
            </a:pPr>
            <a:endParaRPr lang="en-US" dirty="0" smtClean="0">
              <a:solidFill>
                <a:schemeClr val="bg1"/>
              </a:solidFill>
              <a:effectLst>
                <a:outerShdw blurRad="38100" dist="38100" dir="2700000" algn="tl">
                  <a:srgbClr val="000000">
                    <a:alpha val="43137"/>
                  </a:srgbClr>
                </a:outerShdw>
              </a:effectLst>
            </a:endParaRPr>
          </a:p>
          <a:p>
            <a:pPr algn="ctr">
              <a:buNone/>
            </a:pPr>
            <a:r>
              <a:rPr lang="en-US" dirty="0" smtClean="0">
                <a:solidFill>
                  <a:schemeClr val="bg1"/>
                </a:solidFill>
                <a:effectLst>
                  <a:outerShdw blurRad="38100" dist="38100" dir="2700000" algn="tl">
                    <a:srgbClr val="000000">
                      <a:alpha val="43137"/>
                    </a:srgbClr>
                  </a:outerShdw>
                </a:effectLst>
              </a:rPr>
              <a:t>Anyone observing in this region will see the moon slowly block the sun from view and the sky darken</a:t>
            </a:r>
          </a:p>
          <a:p>
            <a:pPr algn="ctr">
              <a:buNone/>
            </a:pPr>
            <a:endParaRPr lang="en-US" dirty="0" smtClean="0">
              <a:solidFill>
                <a:schemeClr val="bg1"/>
              </a:solidFill>
              <a:effectLst>
                <a:outerShdw blurRad="38100" dist="38100" dir="2700000" algn="tl">
                  <a:srgbClr val="000000">
                    <a:alpha val="43137"/>
                  </a:srgbClr>
                </a:outerShdw>
              </a:effectLst>
            </a:endParaRPr>
          </a:p>
          <a:p>
            <a:pPr algn="ctr">
              <a:buNone/>
            </a:pPr>
            <a:endParaRPr lang="en-US" dirty="0" smtClean="0">
              <a:solidFill>
                <a:schemeClr val="bg1"/>
              </a:solidFill>
              <a:effectLst>
                <a:outerShdw blurRad="38100" dist="38100" dir="2700000" algn="tl">
                  <a:srgbClr val="000000">
                    <a:alpha val="43137"/>
                  </a:srgbClr>
                </a:outerShdw>
              </a:effectLst>
            </a:endParaRPr>
          </a:p>
        </p:txBody>
      </p:sp>
      <p:sp>
        <p:nvSpPr>
          <p:cNvPr id="7" name="Content Placeholder 6"/>
          <p:cNvSpPr>
            <a:spLocks noGrp="1"/>
          </p:cNvSpPr>
          <p:nvPr>
            <p:ph sz="half" idx="2"/>
          </p:nvPr>
        </p:nvSpPr>
        <p:spPr/>
        <p:txBody>
          <a:bodyPr>
            <a:normAutofit/>
          </a:bodyPr>
          <a:lstStyle/>
          <a:p>
            <a:pPr algn="ctr">
              <a:buNone/>
            </a:pPr>
            <a:endParaRPr lang="en-US" b="1" dirty="0" smtClean="0">
              <a:solidFill>
                <a:schemeClr val="bg1"/>
              </a:solidFill>
              <a:effectLst>
                <a:outerShdw blurRad="38100" dist="38100" dir="2700000" algn="tl">
                  <a:srgbClr val="000000">
                    <a:alpha val="43137"/>
                  </a:srgbClr>
                </a:outerShdw>
              </a:effectLst>
            </a:endParaRPr>
          </a:p>
        </p:txBody>
      </p:sp>
      <p:pic>
        <p:nvPicPr>
          <p:cNvPr id="4098" name="Picture 2" descr="http://t2.gstatic.com/images?q=tbn:ANd9GcS09YX0aXOP8fW45T0Okoxj4u0B9KRoBuho8ZBkDy3mrSutDfkgatqiWDVa"/>
          <p:cNvPicPr>
            <a:picLocks noChangeAspect="1" noChangeArrowheads="1"/>
          </p:cNvPicPr>
          <p:nvPr/>
        </p:nvPicPr>
        <p:blipFill>
          <a:blip r:embed="rId3" cstate="print"/>
          <a:srcRect/>
          <a:stretch>
            <a:fillRect/>
          </a:stretch>
        </p:blipFill>
        <p:spPr bwMode="auto">
          <a:xfrm>
            <a:off x="4572000" y="1371600"/>
            <a:ext cx="4362450" cy="52578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normAutofit/>
          </a:bodyPr>
          <a:lstStyle/>
          <a:p>
            <a:pPr algn="ctr"/>
            <a:r>
              <a:rPr lang="en-US" b="1" dirty="0" smtClean="0">
                <a:solidFill>
                  <a:schemeClr val="bg1"/>
                </a:solidFill>
                <a:effectLst>
                  <a:outerShdw blurRad="38100" dist="38100" dir="2700000" algn="tl">
                    <a:srgbClr val="000000">
                      <a:alpha val="43137"/>
                    </a:srgbClr>
                  </a:outerShdw>
                </a:effectLst>
              </a:rPr>
              <a:t>Eclipses</a:t>
            </a:r>
            <a:endParaRPr lang="en-US" b="1" dirty="0">
              <a:solidFill>
                <a:schemeClr val="bg1"/>
              </a:solidFill>
              <a:effectLst>
                <a:outerShdw blurRad="38100" dist="38100" dir="2700000" algn="tl">
                  <a:srgbClr val="000000">
                    <a:alpha val="43137"/>
                  </a:srgbClr>
                </a:outerShdw>
              </a:effectLst>
            </a:endParaRPr>
          </a:p>
        </p:txBody>
      </p:sp>
      <p:sp>
        <p:nvSpPr>
          <p:cNvPr id="8" name="Content Placeholder 7"/>
          <p:cNvSpPr>
            <a:spLocks noGrp="1"/>
          </p:cNvSpPr>
          <p:nvPr>
            <p:ph sz="half" idx="1"/>
          </p:nvPr>
        </p:nvSpPr>
        <p:spPr/>
        <p:txBody>
          <a:bodyPr>
            <a:normAutofit/>
          </a:bodyPr>
          <a:lstStyle/>
          <a:p>
            <a:endParaRPr lang="en-US"/>
          </a:p>
        </p:txBody>
      </p:sp>
      <p:sp>
        <p:nvSpPr>
          <p:cNvPr id="9" name="Content Placeholder 8"/>
          <p:cNvSpPr>
            <a:spLocks noGrp="1"/>
          </p:cNvSpPr>
          <p:nvPr>
            <p:ph sz="half" idx="2"/>
          </p:nvPr>
        </p:nvSpPr>
        <p:spPr>
          <a:xfrm>
            <a:off x="4648200" y="1143000"/>
            <a:ext cx="4495800" cy="5715000"/>
          </a:xfrm>
        </p:spPr>
        <p:txBody>
          <a:bodyPr>
            <a:noAutofit/>
          </a:bodyPr>
          <a:lstStyle/>
          <a:p>
            <a:pPr algn="ctr">
              <a:buNone/>
            </a:pPr>
            <a:r>
              <a:rPr lang="en-US" sz="2700" dirty="0" smtClean="0">
                <a:solidFill>
                  <a:schemeClr val="bg1"/>
                </a:solidFill>
                <a:effectLst>
                  <a:outerShdw blurRad="38100" dist="38100" dir="2700000" algn="tl">
                    <a:srgbClr val="000000">
                      <a:alpha val="43137"/>
                    </a:srgbClr>
                  </a:outerShdw>
                </a:effectLst>
              </a:rPr>
              <a:t>When the eclipse is almost complete, the temperature sharply drops a few degrees</a:t>
            </a:r>
          </a:p>
          <a:p>
            <a:pPr algn="ctr">
              <a:buNone/>
            </a:pPr>
            <a:endParaRPr lang="en-US" sz="2700" dirty="0" smtClean="0">
              <a:solidFill>
                <a:schemeClr val="bg1"/>
              </a:solidFill>
              <a:effectLst>
                <a:outerShdw blurRad="38100" dist="38100" dir="2700000" algn="tl">
                  <a:srgbClr val="000000">
                    <a:alpha val="43137"/>
                  </a:srgbClr>
                </a:outerShdw>
              </a:effectLst>
            </a:endParaRPr>
          </a:p>
          <a:p>
            <a:pPr algn="ctr">
              <a:buNone/>
            </a:pPr>
            <a:r>
              <a:rPr lang="en-US" sz="2700" dirty="0" smtClean="0">
                <a:solidFill>
                  <a:schemeClr val="bg1"/>
                </a:solidFill>
                <a:effectLst>
                  <a:outerShdw blurRad="38100" dist="38100" dir="2700000" algn="tl">
                    <a:srgbClr val="000000">
                      <a:alpha val="43137"/>
                    </a:srgbClr>
                  </a:outerShdw>
                </a:effectLst>
              </a:rPr>
              <a:t>The solar disk is completely blocked for seven minutes at the most</a:t>
            </a:r>
          </a:p>
          <a:p>
            <a:pPr algn="ctr">
              <a:buNone/>
            </a:pPr>
            <a:endParaRPr lang="en-US" sz="2700" dirty="0" smtClean="0">
              <a:solidFill>
                <a:schemeClr val="bg1"/>
              </a:solidFill>
              <a:effectLst>
                <a:outerShdw blurRad="38100" dist="38100" dir="2700000" algn="tl">
                  <a:srgbClr val="000000">
                    <a:alpha val="43137"/>
                  </a:srgbClr>
                </a:outerShdw>
              </a:effectLst>
            </a:endParaRPr>
          </a:p>
          <a:p>
            <a:pPr algn="ctr">
              <a:buNone/>
            </a:pPr>
            <a:r>
              <a:rPr lang="en-US" sz="2700" dirty="0" smtClean="0">
                <a:solidFill>
                  <a:schemeClr val="bg1"/>
                </a:solidFill>
                <a:effectLst>
                  <a:outerShdw blurRad="38100" dist="38100" dir="2700000" algn="tl">
                    <a:srgbClr val="000000">
                      <a:alpha val="43137"/>
                    </a:srgbClr>
                  </a:outerShdw>
                </a:effectLst>
              </a:rPr>
              <a:t>This happens because the moon’s shadow is so small</a:t>
            </a:r>
          </a:p>
          <a:p>
            <a:pPr algn="ctr">
              <a:buNone/>
            </a:pPr>
            <a:endParaRPr lang="en-US" sz="2700" dirty="0" smtClean="0">
              <a:solidFill>
                <a:schemeClr val="bg1"/>
              </a:solidFill>
              <a:effectLst>
                <a:outerShdw blurRad="38100" dist="38100" dir="2700000" algn="tl">
                  <a:srgbClr val="000000">
                    <a:alpha val="43137"/>
                  </a:srgbClr>
                </a:outerShdw>
              </a:effectLst>
            </a:endParaRPr>
          </a:p>
          <a:p>
            <a:pPr algn="ctr">
              <a:buNone/>
            </a:pPr>
            <a:r>
              <a:rPr lang="en-US" sz="2700" dirty="0" smtClean="0">
                <a:solidFill>
                  <a:schemeClr val="bg1"/>
                </a:solidFill>
                <a:effectLst>
                  <a:outerShdw blurRad="38100" dist="38100" dir="2700000" algn="tl">
                    <a:srgbClr val="000000">
                      <a:alpha val="43137"/>
                    </a:srgbClr>
                  </a:outerShdw>
                </a:effectLst>
              </a:rPr>
              <a:t>Then one edge reappears</a:t>
            </a:r>
          </a:p>
        </p:txBody>
      </p:sp>
      <p:pic>
        <p:nvPicPr>
          <p:cNvPr id="3074" name="Picture 2" descr="http://en.es-static.us/upl/2010/07/photo_4301.jpg"/>
          <p:cNvPicPr>
            <a:picLocks noChangeAspect="1" noChangeArrowheads="1"/>
          </p:cNvPicPr>
          <p:nvPr/>
        </p:nvPicPr>
        <p:blipFill>
          <a:blip r:embed="rId3" cstate="print"/>
          <a:srcRect/>
          <a:stretch>
            <a:fillRect/>
          </a:stretch>
        </p:blipFill>
        <p:spPr bwMode="auto">
          <a:xfrm>
            <a:off x="228600" y="1295400"/>
            <a:ext cx="4267200" cy="539115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normAutofit/>
          </a:bodyPr>
          <a:lstStyle/>
          <a:p>
            <a:pPr algn="ctr"/>
            <a:r>
              <a:rPr lang="en-US" b="1" dirty="0" smtClean="0">
                <a:solidFill>
                  <a:schemeClr val="bg1"/>
                </a:solidFill>
                <a:effectLst>
                  <a:outerShdw blurRad="38100" dist="38100" dir="2700000" algn="tl">
                    <a:srgbClr val="000000">
                      <a:alpha val="43137"/>
                    </a:srgbClr>
                  </a:outerShdw>
                </a:effectLst>
              </a:rPr>
              <a:t>Eclipses</a:t>
            </a:r>
            <a:endParaRPr lang="en-US" b="1" dirty="0">
              <a:solidFill>
                <a:schemeClr val="bg1"/>
              </a:solidFill>
              <a:effectLst>
                <a:outerShdw blurRad="38100" dist="38100" dir="2700000" algn="tl">
                  <a:srgbClr val="000000">
                    <a:alpha val="43137"/>
                  </a:srgbClr>
                </a:outerShdw>
              </a:effectLst>
            </a:endParaRPr>
          </a:p>
        </p:txBody>
      </p:sp>
      <p:sp>
        <p:nvSpPr>
          <p:cNvPr id="6" name="Text Placeholder 5"/>
          <p:cNvSpPr>
            <a:spLocks noGrp="1"/>
          </p:cNvSpPr>
          <p:nvPr>
            <p:ph sz="half" idx="1"/>
          </p:nvPr>
        </p:nvSpPr>
        <p:spPr>
          <a:xfrm>
            <a:off x="0" y="1066800"/>
            <a:ext cx="4495800" cy="5791200"/>
          </a:xfrm>
        </p:spPr>
        <p:txBody>
          <a:bodyPr>
            <a:noAutofit/>
          </a:bodyPr>
          <a:lstStyle/>
          <a:p>
            <a:pPr algn="ctr">
              <a:buNone/>
            </a:pPr>
            <a:r>
              <a:rPr lang="en-US" sz="2300" dirty="0" smtClean="0">
                <a:solidFill>
                  <a:schemeClr val="bg1"/>
                </a:solidFill>
                <a:effectLst>
                  <a:outerShdw blurRad="38100" dist="38100" dir="2700000" algn="tl">
                    <a:srgbClr val="000000">
                      <a:alpha val="43137"/>
                    </a:srgbClr>
                  </a:outerShdw>
                </a:effectLst>
              </a:rPr>
              <a:t>When the eclipse is complete, the dark moon is seen covering the complete solar disk</a:t>
            </a:r>
          </a:p>
          <a:p>
            <a:pPr algn="ctr">
              <a:buNone/>
            </a:pPr>
            <a:endParaRPr lang="en-US" sz="2300" dirty="0" smtClean="0">
              <a:solidFill>
                <a:schemeClr val="bg1"/>
              </a:solidFill>
              <a:effectLst>
                <a:outerShdw blurRad="38100" dist="38100" dir="2700000" algn="tl">
                  <a:srgbClr val="000000">
                    <a:alpha val="43137"/>
                  </a:srgbClr>
                </a:outerShdw>
              </a:effectLst>
            </a:endParaRPr>
          </a:p>
          <a:p>
            <a:pPr algn="ctr">
              <a:buNone/>
            </a:pPr>
            <a:r>
              <a:rPr lang="en-US" sz="2300" dirty="0" smtClean="0">
                <a:solidFill>
                  <a:schemeClr val="bg1"/>
                </a:solidFill>
                <a:effectLst>
                  <a:outerShdw blurRad="38100" dist="38100" dir="2700000" algn="tl">
                    <a:srgbClr val="000000">
                      <a:alpha val="43137"/>
                    </a:srgbClr>
                  </a:outerShdw>
                </a:effectLst>
              </a:rPr>
              <a:t>Only the sun’s brilliant white outer atmosphere is visible</a:t>
            </a:r>
          </a:p>
          <a:p>
            <a:pPr algn="ctr">
              <a:buNone/>
            </a:pPr>
            <a:endParaRPr lang="en-US" sz="2300" dirty="0" smtClean="0">
              <a:solidFill>
                <a:schemeClr val="bg1"/>
              </a:solidFill>
              <a:effectLst>
                <a:outerShdw blurRad="38100" dist="38100" dir="2700000" algn="tl">
                  <a:srgbClr val="000000">
                    <a:alpha val="43137"/>
                  </a:srgbClr>
                </a:outerShdw>
              </a:effectLst>
            </a:endParaRPr>
          </a:p>
          <a:p>
            <a:pPr algn="ctr">
              <a:buNone/>
            </a:pPr>
            <a:r>
              <a:rPr lang="en-US" sz="2300" dirty="0" smtClean="0">
                <a:solidFill>
                  <a:schemeClr val="bg1"/>
                </a:solidFill>
                <a:effectLst>
                  <a:outerShdw blurRad="38100" dist="38100" dir="2700000" algn="tl">
                    <a:srgbClr val="000000">
                      <a:alpha val="43137"/>
                    </a:srgbClr>
                  </a:outerShdw>
                </a:effectLst>
              </a:rPr>
              <a:t>Total solar eclipses are visible only to people in the dark part of the moon’s shadow known as the umbra</a:t>
            </a:r>
          </a:p>
          <a:p>
            <a:pPr algn="ctr">
              <a:buNone/>
            </a:pPr>
            <a:endParaRPr lang="en-US" sz="2300" dirty="0" smtClean="0">
              <a:solidFill>
                <a:schemeClr val="bg1"/>
              </a:solidFill>
              <a:effectLst>
                <a:outerShdw blurRad="38100" dist="38100" dir="2700000" algn="tl">
                  <a:srgbClr val="000000">
                    <a:alpha val="43137"/>
                  </a:srgbClr>
                </a:outerShdw>
              </a:effectLst>
            </a:endParaRPr>
          </a:p>
          <a:p>
            <a:pPr algn="ctr">
              <a:buNone/>
            </a:pPr>
            <a:r>
              <a:rPr lang="en-US" sz="2300" dirty="0" smtClean="0">
                <a:solidFill>
                  <a:schemeClr val="bg1"/>
                </a:solidFill>
                <a:effectLst>
                  <a:outerShdw blurRad="38100" dist="38100" dir="2700000" algn="tl">
                    <a:srgbClr val="000000">
                      <a:alpha val="43137"/>
                    </a:srgbClr>
                  </a:outerShdw>
                </a:effectLst>
              </a:rPr>
              <a:t>A partial eclipse is seen by those in the light portion of the shadow, known as the penumbra</a:t>
            </a:r>
          </a:p>
          <a:p>
            <a:pPr algn="ctr">
              <a:buNone/>
            </a:pPr>
            <a:endParaRPr lang="en-US" sz="2300" dirty="0" smtClean="0">
              <a:solidFill>
                <a:schemeClr val="bg1"/>
              </a:solidFill>
              <a:effectLst>
                <a:outerShdw blurRad="38100" dist="38100" dir="2700000" algn="tl">
                  <a:srgbClr val="000000">
                    <a:alpha val="43137"/>
                  </a:srgbClr>
                </a:outerShdw>
              </a:effectLst>
            </a:endParaRPr>
          </a:p>
        </p:txBody>
      </p:sp>
      <p:sp>
        <p:nvSpPr>
          <p:cNvPr id="7" name="Content Placeholder 6"/>
          <p:cNvSpPr>
            <a:spLocks noGrp="1"/>
          </p:cNvSpPr>
          <p:nvPr>
            <p:ph sz="half" idx="2"/>
          </p:nvPr>
        </p:nvSpPr>
        <p:spPr/>
        <p:txBody>
          <a:bodyPr>
            <a:normAutofit/>
          </a:bodyPr>
          <a:lstStyle/>
          <a:p>
            <a:pPr algn="ctr">
              <a:buNone/>
            </a:pPr>
            <a:endParaRPr lang="en-US" b="1" dirty="0" smtClean="0">
              <a:solidFill>
                <a:schemeClr val="bg1"/>
              </a:solidFill>
              <a:effectLst>
                <a:outerShdw blurRad="38100" dist="38100" dir="2700000" algn="tl">
                  <a:srgbClr val="000000">
                    <a:alpha val="43137"/>
                  </a:srgbClr>
                </a:outerShdw>
              </a:effectLst>
            </a:endParaRPr>
          </a:p>
        </p:txBody>
      </p:sp>
      <p:pic>
        <p:nvPicPr>
          <p:cNvPr id="2050" name="Picture 2" descr="http://apod.nasa.gov/apod/image/0604/eclipse2006_seip_big.jpg"/>
          <p:cNvPicPr>
            <a:picLocks noChangeAspect="1" noChangeArrowheads="1"/>
          </p:cNvPicPr>
          <p:nvPr/>
        </p:nvPicPr>
        <p:blipFill>
          <a:blip r:embed="rId3" cstate="print"/>
          <a:srcRect/>
          <a:stretch>
            <a:fillRect/>
          </a:stretch>
        </p:blipFill>
        <p:spPr bwMode="auto">
          <a:xfrm>
            <a:off x="4572000" y="1219200"/>
            <a:ext cx="4333875" cy="5438775"/>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normAutofit/>
          </a:bodyPr>
          <a:lstStyle/>
          <a:p>
            <a:pPr algn="ctr"/>
            <a:r>
              <a:rPr lang="en-US" b="1" dirty="0" smtClean="0">
                <a:solidFill>
                  <a:schemeClr val="bg1"/>
                </a:solidFill>
                <a:effectLst>
                  <a:outerShdw blurRad="38100" dist="38100" dir="2700000" algn="tl">
                    <a:srgbClr val="000000">
                      <a:alpha val="43137"/>
                    </a:srgbClr>
                  </a:outerShdw>
                </a:effectLst>
              </a:rPr>
              <a:t>Eclipses</a:t>
            </a:r>
            <a:endParaRPr lang="en-US" b="1" dirty="0">
              <a:solidFill>
                <a:schemeClr val="bg1"/>
              </a:solidFill>
              <a:effectLst>
                <a:outerShdw blurRad="38100" dist="38100" dir="2700000" algn="tl">
                  <a:srgbClr val="000000">
                    <a:alpha val="43137"/>
                  </a:srgbClr>
                </a:outerShdw>
              </a:effectLst>
            </a:endParaRPr>
          </a:p>
        </p:txBody>
      </p:sp>
      <p:sp>
        <p:nvSpPr>
          <p:cNvPr id="8" name="Content Placeholder 7"/>
          <p:cNvSpPr>
            <a:spLocks noGrp="1"/>
          </p:cNvSpPr>
          <p:nvPr>
            <p:ph sz="half" idx="1"/>
          </p:nvPr>
        </p:nvSpPr>
        <p:spPr/>
        <p:txBody>
          <a:bodyPr>
            <a:normAutofit/>
          </a:bodyPr>
          <a:lstStyle/>
          <a:p>
            <a:endParaRPr lang="en-US"/>
          </a:p>
        </p:txBody>
      </p:sp>
      <p:sp>
        <p:nvSpPr>
          <p:cNvPr id="9" name="Content Placeholder 8"/>
          <p:cNvSpPr>
            <a:spLocks noGrp="1"/>
          </p:cNvSpPr>
          <p:nvPr>
            <p:ph sz="half" idx="2"/>
          </p:nvPr>
        </p:nvSpPr>
        <p:spPr>
          <a:xfrm>
            <a:off x="4648200" y="990600"/>
            <a:ext cx="4495800" cy="5867400"/>
          </a:xfrm>
        </p:spPr>
        <p:txBody>
          <a:bodyPr>
            <a:noAutofit/>
          </a:bodyPr>
          <a:lstStyle/>
          <a:p>
            <a:pPr algn="ctr">
              <a:buNone/>
            </a:pPr>
            <a:r>
              <a:rPr lang="en-US" sz="2500" dirty="0" smtClean="0">
                <a:solidFill>
                  <a:schemeClr val="bg1"/>
                </a:solidFill>
                <a:effectLst>
                  <a:outerShdw blurRad="38100" dist="38100" dir="2700000" algn="tl">
                    <a:srgbClr val="000000">
                      <a:alpha val="43137"/>
                    </a:srgbClr>
                  </a:outerShdw>
                </a:effectLst>
              </a:rPr>
              <a:t>Partial solar eclipses are more common in the polar regions</a:t>
            </a:r>
          </a:p>
          <a:p>
            <a:pPr algn="ctr">
              <a:buNone/>
            </a:pPr>
            <a:endParaRPr lang="en-US" sz="2500" dirty="0" smtClean="0">
              <a:solidFill>
                <a:schemeClr val="bg1"/>
              </a:solidFill>
              <a:effectLst>
                <a:outerShdw blurRad="38100" dist="38100" dir="2700000" algn="tl">
                  <a:srgbClr val="000000">
                    <a:alpha val="43137"/>
                  </a:srgbClr>
                </a:outerShdw>
              </a:effectLst>
            </a:endParaRPr>
          </a:p>
          <a:p>
            <a:pPr algn="ctr">
              <a:buNone/>
            </a:pPr>
            <a:r>
              <a:rPr lang="en-US" sz="2500" dirty="0" smtClean="0">
                <a:solidFill>
                  <a:schemeClr val="bg1"/>
                </a:solidFill>
                <a:effectLst>
                  <a:outerShdw blurRad="38100" dist="38100" dir="2700000" algn="tl">
                    <a:srgbClr val="000000">
                      <a:alpha val="43137"/>
                    </a:srgbClr>
                  </a:outerShdw>
                </a:effectLst>
              </a:rPr>
              <a:t>In this zone, the penumbra covers the dark umbra of the moon’s shadow, just missing Earth</a:t>
            </a:r>
          </a:p>
          <a:p>
            <a:pPr algn="ctr">
              <a:buNone/>
            </a:pPr>
            <a:endParaRPr lang="en-US" sz="2500" dirty="0" smtClean="0">
              <a:solidFill>
                <a:schemeClr val="bg1"/>
              </a:solidFill>
              <a:effectLst>
                <a:outerShdw blurRad="38100" dist="38100" dir="2700000" algn="tl">
                  <a:srgbClr val="000000">
                    <a:alpha val="43137"/>
                  </a:srgbClr>
                </a:outerShdw>
              </a:effectLst>
            </a:endParaRPr>
          </a:p>
          <a:p>
            <a:pPr algn="ctr">
              <a:buNone/>
            </a:pPr>
            <a:r>
              <a:rPr lang="en-US" sz="2500" dirty="0" smtClean="0">
                <a:solidFill>
                  <a:schemeClr val="bg1"/>
                </a:solidFill>
                <a:effectLst>
                  <a:outerShdw blurRad="38100" dist="38100" dir="2700000" algn="tl">
                    <a:srgbClr val="000000">
                      <a:alpha val="43137"/>
                    </a:srgbClr>
                  </a:outerShdw>
                </a:effectLst>
              </a:rPr>
              <a:t>A total solar eclipse is a rare event at any location</a:t>
            </a:r>
          </a:p>
          <a:p>
            <a:pPr algn="ctr">
              <a:buNone/>
            </a:pPr>
            <a:endParaRPr lang="en-US" sz="2500" dirty="0" smtClean="0">
              <a:solidFill>
                <a:schemeClr val="bg1"/>
              </a:solidFill>
              <a:effectLst>
                <a:outerShdw blurRad="38100" dist="38100" dir="2700000" algn="tl">
                  <a:srgbClr val="000000">
                    <a:alpha val="43137"/>
                  </a:srgbClr>
                </a:outerShdw>
              </a:effectLst>
            </a:endParaRPr>
          </a:p>
          <a:p>
            <a:pPr algn="ctr">
              <a:buNone/>
            </a:pPr>
            <a:r>
              <a:rPr lang="en-US" sz="2500" dirty="0" smtClean="0">
                <a:solidFill>
                  <a:schemeClr val="bg1"/>
                </a:solidFill>
                <a:effectLst>
                  <a:outerShdw blurRad="38100" dist="38100" dir="2700000" algn="tl">
                    <a:srgbClr val="000000">
                      <a:alpha val="43137"/>
                    </a:srgbClr>
                  </a:outerShdw>
                </a:effectLst>
              </a:rPr>
              <a:t>The next one that will be visible from the United States will take place on August 21, 2017</a:t>
            </a:r>
          </a:p>
        </p:txBody>
      </p:sp>
      <p:pic>
        <p:nvPicPr>
          <p:cNvPr id="2" name="Picture 2" descr="http://dreamview.net/dv/new/photos/100066.jpg"/>
          <p:cNvPicPr>
            <a:picLocks noChangeAspect="1" noChangeArrowheads="1"/>
          </p:cNvPicPr>
          <p:nvPr/>
        </p:nvPicPr>
        <p:blipFill>
          <a:blip r:embed="rId3" cstate="print"/>
          <a:srcRect/>
          <a:stretch>
            <a:fillRect/>
          </a:stretch>
        </p:blipFill>
        <p:spPr bwMode="auto">
          <a:xfrm>
            <a:off x="228600" y="1219200"/>
            <a:ext cx="4343400" cy="5410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lstStyle/>
          <a:p>
            <a:pPr algn="ctr"/>
            <a:r>
              <a:rPr lang="en-US" b="1" dirty="0" smtClean="0">
                <a:solidFill>
                  <a:schemeClr val="bg1"/>
                </a:solidFill>
                <a:effectLst>
                  <a:outerShdw blurRad="38100" dist="38100" dir="2700000" algn="tl">
                    <a:srgbClr val="000000">
                      <a:alpha val="43137"/>
                    </a:srgbClr>
                  </a:outerShdw>
                </a:effectLst>
              </a:rPr>
              <a:t>The Earth-Moon-Sun System</a:t>
            </a:r>
            <a:endParaRPr lang="en-US" b="1" dirty="0">
              <a:solidFill>
                <a:schemeClr val="bg1"/>
              </a:solidFill>
              <a:effectLst>
                <a:outerShdw blurRad="38100" dist="38100" dir="2700000" algn="tl">
                  <a:srgbClr val="000000">
                    <a:alpha val="43137"/>
                  </a:srgbClr>
                </a:outerShdw>
              </a:effectLst>
            </a:endParaRPr>
          </a:p>
        </p:txBody>
      </p:sp>
      <p:sp>
        <p:nvSpPr>
          <p:cNvPr id="8" name="Content Placeholder 7"/>
          <p:cNvSpPr>
            <a:spLocks noGrp="1"/>
          </p:cNvSpPr>
          <p:nvPr>
            <p:ph sz="half" idx="1"/>
          </p:nvPr>
        </p:nvSpPr>
        <p:spPr/>
        <p:txBody>
          <a:bodyPr>
            <a:normAutofit/>
          </a:bodyPr>
          <a:lstStyle/>
          <a:p>
            <a:endParaRPr lang="en-US"/>
          </a:p>
        </p:txBody>
      </p:sp>
      <p:sp>
        <p:nvSpPr>
          <p:cNvPr id="9" name="Content Placeholder 8"/>
          <p:cNvSpPr>
            <a:spLocks noGrp="1"/>
          </p:cNvSpPr>
          <p:nvPr>
            <p:ph sz="half" idx="2"/>
          </p:nvPr>
        </p:nvSpPr>
        <p:spPr>
          <a:xfrm>
            <a:off x="4648200" y="1295400"/>
            <a:ext cx="4495800" cy="5562600"/>
          </a:xfrm>
        </p:spPr>
        <p:txBody>
          <a:bodyPr>
            <a:normAutofit/>
          </a:bodyPr>
          <a:lstStyle/>
          <a:p>
            <a:pPr algn="ctr">
              <a:buNone/>
            </a:pPr>
            <a:r>
              <a:rPr lang="en-US" dirty="0" smtClean="0">
                <a:solidFill>
                  <a:schemeClr val="bg1"/>
                </a:solidFill>
                <a:effectLst>
                  <a:outerShdw blurRad="38100" dist="38100" dir="2700000" algn="tl">
                    <a:srgbClr val="000000">
                      <a:alpha val="43137"/>
                    </a:srgbClr>
                  </a:outerShdw>
                </a:effectLst>
              </a:rPr>
              <a:t>At the beginning of summer in the Northern Hemisphere (the summer solstice on June 21 or 22), the rising sun comes up directly above the heel stone of Stonehenge</a:t>
            </a:r>
          </a:p>
          <a:p>
            <a:pPr algn="ctr">
              <a:buNone/>
            </a:pPr>
            <a:endParaRPr lang="en-US" dirty="0">
              <a:solidFill>
                <a:schemeClr val="bg1"/>
              </a:solidFill>
              <a:effectLst>
                <a:outerShdw blurRad="38100" dist="38100" dir="2700000" algn="tl">
                  <a:srgbClr val="000000">
                    <a:alpha val="43137"/>
                  </a:srgbClr>
                </a:outerShdw>
              </a:effectLst>
            </a:endParaRPr>
          </a:p>
          <a:p>
            <a:pPr algn="ctr">
              <a:buNone/>
            </a:pPr>
            <a:r>
              <a:rPr lang="en-US" dirty="0" smtClean="0">
                <a:solidFill>
                  <a:schemeClr val="bg1"/>
                </a:solidFill>
                <a:effectLst>
                  <a:outerShdw blurRad="38100" dist="38100" dir="2700000" algn="tl">
                    <a:srgbClr val="000000">
                      <a:alpha val="43137"/>
                    </a:srgbClr>
                  </a:outerShdw>
                </a:effectLst>
              </a:rPr>
              <a:t>Besides keeping this calendar, Stonehenge may also have provided a method of determining eclipses </a:t>
            </a:r>
            <a:endParaRPr lang="en-US" dirty="0">
              <a:solidFill>
                <a:schemeClr val="bg1"/>
              </a:solidFill>
              <a:effectLst>
                <a:outerShdw blurRad="38100" dist="38100" dir="2700000" algn="tl">
                  <a:srgbClr val="000000">
                    <a:alpha val="43137"/>
                  </a:srgbClr>
                </a:outerShdw>
              </a:effectLst>
            </a:endParaRPr>
          </a:p>
        </p:txBody>
      </p:sp>
      <p:pic>
        <p:nvPicPr>
          <p:cNvPr id="20482" name="Picture 2" descr="http://www.hellotravel.com/sites/default/files/stonehenge-uk.jpg"/>
          <p:cNvPicPr>
            <a:picLocks noChangeAspect="1" noChangeArrowheads="1"/>
          </p:cNvPicPr>
          <p:nvPr/>
        </p:nvPicPr>
        <p:blipFill>
          <a:blip r:embed="rId3" cstate="print"/>
          <a:srcRect/>
          <a:stretch>
            <a:fillRect/>
          </a:stretch>
        </p:blipFill>
        <p:spPr bwMode="auto">
          <a:xfrm>
            <a:off x="228600" y="1447800"/>
            <a:ext cx="4267200" cy="51816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lstStyle/>
          <a:p>
            <a:pPr algn="ctr"/>
            <a:r>
              <a:rPr lang="en-US" b="1" dirty="0" smtClean="0">
                <a:solidFill>
                  <a:schemeClr val="bg1"/>
                </a:solidFill>
                <a:effectLst>
                  <a:outerShdw blurRad="38100" dist="38100" dir="2700000" algn="tl">
                    <a:srgbClr val="000000">
                      <a:alpha val="43137"/>
                    </a:srgbClr>
                  </a:outerShdw>
                </a:effectLst>
              </a:rPr>
              <a:t>Motions of Earth</a:t>
            </a:r>
            <a:endParaRPr lang="en-US" b="1" dirty="0">
              <a:solidFill>
                <a:schemeClr val="bg1"/>
              </a:solidFill>
              <a:effectLst>
                <a:outerShdw blurRad="38100" dist="38100" dir="2700000" algn="tl">
                  <a:srgbClr val="000000">
                    <a:alpha val="43137"/>
                  </a:srgbClr>
                </a:outerShdw>
              </a:effectLst>
            </a:endParaRPr>
          </a:p>
        </p:txBody>
      </p:sp>
      <p:sp>
        <p:nvSpPr>
          <p:cNvPr id="6" name="Text Placeholder 5"/>
          <p:cNvSpPr>
            <a:spLocks noGrp="1"/>
          </p:cNvSpPr>
          <p:nvPr>
            <p:ph sz="half" idx="1"/>
          </p:nvPr>
        </p:nvSpPr>
        <p:spPr>
          <a:xfrm>
            <a:off x="0" y="1143000"/>
            <a:ext cx="4495800" cy="5715000"/>
          </a:xfrm>
        </p:spPr>
        <p:txBody>
          <a:bodyPr>
            <a:normAutofit/>
          </a:bodyPr>
          <a:lstStyle/>
          <a:p>
            <a:pPr algn="ctr">
              <a:buNone/>
            </a:pPr>
            <a:r>
              <a:rPr lang="en-US" b="1" dirty="0" smtClean="0">
                <a:solidFill>
                  <a:schemeClr val="bg1"/>
                </a:solidFill>
                <a:effectLst>
                  <a:outerShdw blurRad="38100" dist="38100" dir="2700000" algn="tl">
                    <a:srgbClr val="000000">
                      <a:alpha val="43137"/>
                    </a:srgbClr>
                  </a:outerShdw>
                </a:effectLst>
              </a:rPr>
              <a:t>The two main motions of Earth are rotation and revolution</a:t>
            </a:r>
          </a:p>
          <a:p>
            <a:pPr algn="ctr">
              <a:buNone/>
            </a:pPr>
            <a:endParaRPr lang="en-US" b="1" dirty="0">
              <a:solidFill>
                <a:schemeClr val="bg1"/>
              </a:solidFill>
              <a:effectLst>
                <a:outerShdw blurRad="38100" dist="38100" dir="2700000" algn="tl">
                  <a:srgbClr val="000000">
                    <a:alpha val="43137"/>
                  </a:srgbClr>
                </a:outerShdw>
              </a:effectLst>
            </a:endParaRPr>
          </a:p>
          <a:p>
            <a:pPr algn="ctr">
              <a:buNone/>
            </a:pPr>
            <a:r>
              <a:rPr lang="en-US" b="1" dirty="0" smtClean="0">
                <a:solidFill>
                  <a:schemeClr val="bg1"/>
                </a:solidFill>
                <a:effectLst>
                  <a:outerShdw blurRad="38100" dist="38100" dir="2700000" algn="tl">
                    <a:srgbClr val="000000">
                      <a:alpha val="43137"/>
                    </a:srgbClr>
                  </a:outerShdw>
                </a:effectLst>
              </a:rPr>
              <a:t>Rotation </a:t>
            </a:r>
            <a:r>
              <a:rPr lang="en-US" dirty="0" smtClean="0">
                <a:solidFill>
                  <a:schemeClr val="bg1"/>
                </a:solidFill>
                <a:effectLst>
                  <a:outerShdw blurRad="38100" dist="38100" dir="2700000" algn="tl">
                    <a:srgbClr val="000000">
                      <a:alpha val="43137"/>
                    </a:srgbClr>
                  </a:outerShdw>
                </a:effectLst>
              </a:rPr>
              <a:t>is the turning, or spinning, of a body on its axis</a:t>
            </a:r>
          </a:p>
          <a:p>
            <a:pPr algn="ctr">
              <a:buNone/>
            </a:pPr>
            <a:endParaRPr lang="en-US" b="1" dirty="0">
              <a:solidFill>
                <a:schemeClr val="bg1"/>
              </a:solidFill>
              <a:effectLst>
                <a:outerShdw blurRad="38100" dist="38100" dir="2700000" algn="tl">
                  <a:srgbClr val="000000">
                    <a:alpha val="43137"/>
                  </a:srgbClr>
                </a:outerShdw>
              </a:effectLst>
            </a:endParaRPr>
          </a:p>
          <a:p>
            <a:pPr algn="ctr">
              <a:buNone/>
            </a:pPr>
            <a:r>
              <a:rPr lang="en-US" b="1" dirty="0" smtClean="0">
                <a:solidFill>
                  <a:schemeClr val="bg1"/>
                </a:solidFill>
                <a:effectLst>
                  <a:outerShdw blurRad="38100" dist="38100" dir="2700000" algn="tl">
                    <a:srgbClr val="000000">
                      <a:alpha val="43137"/>
                    </a:srgbClr>
                  </a:outerShdw>
                </a:effectLst>
              </a:rPr>
              <a:t>Revolution </a:t>
            </a:r>
            <a:r>
              <a:rPr lang="en-US" dirty="0" smtClean="0">
                <a:solidFill>
                  <a:schemeClr val="bg1"/>
                </a:solidFill>
                <a:effectLst>
                  <a:outerShdw blurRad="38100" dist="38100" dir="2700000" algn="tl">
                    <a:srgbClr val="000000">
                      <a:alpha val="43137"/>
                    </a:srgbClr>
                  </a:outerShdw>
                </a:effectLst>
              </a:rPr>
              <a:t>is the motion of a body, such as a planet or moon, along a path around some point in space</a:t>
            </a:r>
            <a:endParaRPr lang="en-US" b="1" dirty="0" smtClean="0">
              <a:solidFill>
                <a:schemeClr val="bg1"/>
              </a:solidFill>
              <a:effectLst>
                <a:outerShdw blurRad="38100" dist="38100" dir="2700000" algn="tl">
                  <a:srgbClr val="000000">
                    <a:alpha val="43137"/>
                  </a:srgbClr>
                </a:outerShdw>
              </a:effectLst>
            </a:endParaRPr>
          </a:p>
        </p:txBody>
      </p:sp>
      <p:sp>
        <p:nvSpPr>
          <p:cNvPr id="7" name="Content Placeholder 6"/>
          <p:cNvSpPr>
            <a:spLocks noGrp="1"/>
          </p:cNvSpPr>
          <p:nvPr>
            <p:ph sz="half" idx="2"/>
          </p:nvPr>
        </p:nvSpPr>
        <p:spPr/>
        <p:txBody>
          <a:bodyPr>
            <a:normAutofit/>
          </a:bodyPr>
          <a:lstStyle/>
          <a:p>
            <a:pPr algn="ctr">
              <a:buNone/>
            </a:pPr>
            <a:endParaRPr lang="en-US" b="1" dirty="0" smtClean="0">
              <a:solidFill>
                <a:schemeClr val="bg1"/>
              </a:solidFill>
              <a:effectLst>
                <a:outerShdw blurRad="38100" dist="38100" dir="2700000" algn="tl">
                  <a:srgbClr val="000000">
                    <a:alpha val="43137"/>
                  </a:srgbClr>
                </a:outerShdw>
              </a:effectLst>
            </a:endParaRPr>
          </a:p>
        </p:txBody>
      </p:sp>
      <p:pic>
        <p:nvPicPr>
          <p:cNvPr id="19458" name="Picture 2" descr="http://www.snyder7hills.org/units/ss/ch1/images/Earth'sRotation.jpg"/>
          <p:cNvPicPr>
            <a:picLocks noChangeAspect="1" noChangeArrowheads="1"/>
          </p:cNvPicPr>
          <p:nvPr/>
        </p:nvPicPr>
        <p:blipFill>
          <a:blip r:embed="rId3" cstate="print"/>
          <a:srcRect/>
          <a:stretch>
            <a:fillRect/>
          </a:stretch>
        </p:blipFill>
        <p:spPr bwMode="auto">
          <a:xfrm>
            <a:off x="4648200" y="1295400"/>
            <a:ext cx="4343400" cy="538162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lstStyle/>
          <a:p>
            <a:pPr algn="ctr"/>
            <a:r>
              <a:rPr lang="en-US" b="1" dirty="0" smtClean="0">
                <a:solidFill>
                  <a:schemeClr val="bg1"/>
                </a:solidFill>
                <a:effectLst>
                  <a:outerShdw blurRad="38100" dist="38100" dir="2700000" algn="tl">
                    <a:srgbClr val="000000">
                      <a:alpha val="43137"/>
                    </a:srgbClr>
                  </a:outerShdw>
                </a:effectLst>
              </a:rPr>
              <a:t>Motions of Earth</a:t>
            </a:r>
            <a:endParaRPr lang="en-US" b="1" dirty="0">
              <a:solidFill>
                <a:schemeClr val="bg1"/>
              </a:solidFill>
              <a:effectLst>
                <a:outerShdw blurRad="38100" dist="38100" dir="2700000" algn="tl">
                  <a:srgbClr val="000000">
                    <a:alpha val="43137"/>
                  </a:srgbClr>
                </a:outerShdw>
              </a:effectLst>
            </a:endParaRPr>
          </a:p>
        </p:txBody>
      </p:sp>
      <p:sp>
        <p:nvSpPr>
          <p:cNvPr id="8" name="Content Placeholder 7"/>
          <p:cNvSpPr>
            <a:spLocks noGrp="1"/>
          </p:cNvSpPr>
          <p:nvPr>
            <p:ph sz="half" idx="1"/>
          </p:nvPr>
        </p:nvSpPr>
        <p:spPr/>
        <p:txBody>
          <a:bodyPr>
            <a:normAutofit/>
          </a:bodyPr>
          <a:lstStyle/>
          <a:p>
            <a:endParaRPr lang="en-US"/>
          </a:p>
        </p:txBody>
      </p:sp>
      <p:sp>
        <p:nvSpPr>
          <p:cNvPr id="9" name="Content Placeholder 8"/>
          <p:cNvSpPr>
            <a:spLocks noGrp="1"/>
          </p:cNvSpPr>
          <p:nvPr>
            <p:ph sz="half" idx="2"/>
          </p:nvPr>
        </p:nvSpPr>
        <p:spPr>
          <a:xfrm>
            <a:off x="4648200" y="1447800"/>
            <a:ext cx="4495800" cy="5410200"/>
          </a:xfrm>
        </p:spPr>
        <p:txBody>
          <a:bodyPr>
            <a:normAutofit/>
          </a:bodyPr>
          <a:lstStyle/>
          <a:p>
            <a:pPr algn="ctr">
              <a:buNone/>
            </a:pPr>
            <a:r>
              <a:rPr lang="en-US" dirty="0" smtClean="0">
                <a:solidFill>
                  <a:schemeClr val="bg1"/>
                </a:solidFill>
                <a:effectLst>
                  <a:outerShdw blurRad="38100" dist="38100" dir="2700000" algn="tl">
                    <a:srgbClr val="000000">
                      <a:alpha val="43137"/>
                    </a:srgbClr>
                  </a:outerShdw>
                </a:effectLst>
              </a:rPr>
              <a:t>For example, Earth revolves around the sun, and the moon revolves around Earth</a:t>
            </a:r>
          </a:p>
          <a:p>
            <a:pPr algn="ctr">
              <a:buNone/>
            </a:pPr>
            <a:endParaRPr lang="en-US" dirty="0">
              <a:solidFill>
                <a:schemeClr val="bg1"/>
              </a:solidFill>
              <a:effectLst>
                <a:outerShdw blurRad="38100" dist="38100" dir="2700000" algn="tl">
                  <a:srgbClr val="000000">
                    <a:alpha val="43137"/>
                  </a:srgbClr>
                </a:outerShdw>
              </a:effectLst>
            </a:endParaRPr>
          </a:p>
          <a:p>
            <a:pPr algn="ctr">
              <a:buNone/>
            </a:pPr>
            <a:r>
              <a:rPr lang="en-US" dirty="0" smtClean="0">
                <a:solidFill>
                  <a:schemeClr val="bg1"/>
                </a:solidFill>
                <a:effectLst>
                  <a:outerShdw blurRad="38100" dist="38100" dir="2700000" algn="tl">
                    <a:srgbClr val="000000">
                      <a:alpha val="43137"/>
                    </a:srgbClr>
                  </a:outerShdw>
                </a:effectLst>
              </a:rPr>
              <a:t>Earth also has another very slow motion known as </a:t>
            </a:r>
            <a:r>
              <a:rPr lang="en-US" b="1" dirty="0" smtClean="0">
                <a:solidFill>
                  <a:schemeClr val="bg1"/>
                </a:solidFill>
                <a:effectLst>
                  <a:outerShdw blurRad="38100" dist="38100" dir="2700000" algn="tl">
                    <a:srgbClr val="000000">
                      <a:alpha val="43137"/>
                    </a:srgbClr>
                  </a:outerShdw>
                </a:effectLst>
              </a:rPr>
              <a:t>precession</a:t>
            </a:r>
            <a:r>
              <a:rPr lang="en-US" dirty="0" smtClean="0">
                <a:solidFill>
                  <a:schemeClr val="bg1"/>
                </a:solidFill>
                <a:effectLst>
                  <a:outerShdw blurRad="38100" dist="38100" dir="2700000" algn="tl">
                    <a:srgbClr val="000000">
                      <a:alpha val="43137"/>
                    </a:srgbClr>
                  </a:outerShdw>
                </a:effectLst>
              </a:rPr>
              <a:t>, which is the slight movement, over a period of 26,000 years, of Earth’s axis</a:t>
            </a:r>
            <a:endParaRPr lang="en-US" dirty="0">
              <a:solidFill>
                <a:schemeClr val="bg1"/>
              </a:solidFill>
              <a:effectLst>
                <a:outerShdw blurRad="38100" dist="38100" dir="2700000" algn="tl">
                  <a:srgbClr val="000000">
                    <a:alpha val="43137"/>
                  </a:srgbClr>
                </a:outerShdw>
              </a:effectLst>
            </a:endParaRPr>
          </a:p>
        </p:txBody>
      </p:sp>
      <p:pic>
        <p:nvPicPr>
          <p:cNvPr id="18434" name="Picture 2" descr="http://oceanworld.tamu.edu/students/iceage/images/precession_1.jpg"/>
          <p:cNvPicPr>
            <a:picLocks noChangeAspect="1" noChangeArrowheads="1"/>
          </p:cNvPicPr>
          <p:nvPr/>
        </p:nvPicPr>
        <p:blipFill>
          <a:blip r:embed="rId3" cstate="print"/>
          <a:srcRect/>
          <a:stretch>
            <a:fillRect/>
          </a:stretch>
        </p:blipFill>
        <p:spPr bwMode="auto">
          <a:xfrm>
            <a:off x="152400" y="1600200"/>
            <a:ext cx="4343400" cy="505777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lstStyle/>
          <a:p>
            <a:pPr algn="ctr"/>
            <a:r>
              <a:rPr lang="en-US" dirty="0" smtClean="0">
                <a:solidFill>
                  <a:schemeClr val="bg1"/>
                </a:solidFill>
                <a:effectLst>
                  <a:outerShdw blurRad="38100" dist="38100" dir="2700000" algn="tl">
                    <a:srgbClr val="000000">
                      <a:alpha val="43137"/>
                    </a:srgbClr>
                  </a:outerShdw>
                </a:effectLst>
              </a:rPr>
              <a:t>Rotation</a:t>
            </a:r>
            <a:endParaRPr lang="en-US" dirty="0">
              <a:solidFill>
                <a:schemeClr val="bg1"/>
              </a:solidFill>
              <a:effectLst>
                <a:outerShdw blurRad="38100" dist="38100" dir="2700000" algn="tl">
                  <a:srgbClr val="000000">
                    <a:alpha val="43137"/>
                  </a:srgbClr>
                </a:outerShdw>
              </a:effectLst>
            </a:endParaRPr>
          </a:p>
        </p:txBody>
      </p:sp>
      <p:sp>
        <p:nvSpPr>
          <p:cNvPr id="6" name="Text Placeholder 5"/>
          <p:cNvSpPr>
            <a:spLocks noGrp="1"/>
          </p:cNvSpPr>
          <p:nvPr>
            <p:ph sz="half" idx="1"/>
          </p:nvPr>
        </p:nvSpPr>
        <p:spPr>
          <a:xfrm>
            <a:off x="0" y="1295400"/>
            <a:ext cx="4495800" cy="5562600"/>
          </a:xfrm>
        </p:spPr>
        <p:txBody>
          <a:bodyPr>
            <a:normAutofit/>
          </a:bodyPr>
          <a:lstStyle/>
          <a:p>
            <a:pPr algn="ctr">
              <a:buNone/>
            </a:pPr>
            <a:r>
              <a:rPr lang="en-US" dirty="0" smtClean="0">
                <a:solidFill>
                  <a:schemeClr val="bg1"/>
                </a:solidFill>
                <a:effectLst>
                  <a:outerShdw blurRad="38100" dist="38100" dir="2700000" algn="tl">
                    <a:srgbClr val="000000">
                      <a:alpha val="43137"/>
                    </a:srgbClr>
                  </a:outerShdw>
                </a:effectLst>
              </a:rPr>
              <a:t>The main results of Earth’s rotation are day and night</a:t>
            </a:r>
          </a:p>
          <a:p>
            <a:pPr algn="ctr">
              <a:buNone/>
            </a:pPr>
            <a:endParaRPr lang="en-US" dirty="0">
              <a:solidFill>
                <a:schemeClr val="bg1"/>
              </a:solidFill>
              <a:effectLst>
                <a:outerShdw blurRad="38100" dist="38100" dir="2700000" algn="tl">
                  <a:srgbClr val="000000">
                    <a:alpha val="43137"/>
                  </a:srgbClr>
                </a:outerShdw>
              </a:effectLst>
            </a:endParaRPr>
          </a:p>
          <a:p>
            <a:pPr algn="ctr">
              <a:buNone/>
            </a:pPr>
            <a:r>
              <a:rPr lang="en-US" dirty="0" smtClean="0">
                <a:solidFill>
                  <a:schemeClr val="bg1"/>
                </a:solidFill>
                <a:effectLst>
                  <a:outerShdw blurRad="38100" dist="38100" dir="2700000" algn="tl">
                    <a:srgbClr val="000000">
                      <a:alpha val="43137"/>
                    </a:srgbClr>
                  </a:outerShdw>
                </a:effectLst>
              </a:rPr>
              <a:t>Earth’s rotation has become a standard method of measuring time because it is so dependable and easy to use</a:t>
            </a:r>
          </a:p>
          <a:p>
            <a:pPr algn="ctr">
              <a:buNone/>
            </a:pPr>
            <a:endParaRPr lang="en-US" dirty="0">
              <a:solidFill>
                <a:schemeClr val="bg1"/>
              </a:solidFill>
              <a:effectLst>
                <a:outerShdw blurRad="38100" dist="38100" dir="2700000" algn="tl">
                  <a:srgbClr val="000000">
                    <a:alpha val="43137"/>
                  </a:srgbClr>
                </a:outerShdw>
              </a:effectLst>
            </a:endParaRPr>
          </a:p>
          <a:p>
            <a:pPr algn="ctr">
              <a:buNone/>
            </a:pPr>
            <a:r>
              <a:rPr lang="en-US" dirty="0" smtClean="0">
                <a:solidFill>
                  <a:schemeClr val="bg1"/>
                </a:solidFill>
                <a:effectLst>
                  <a:outerShdw blurRad="38100" dist="38100" dir="2700000" algn="tl">
                    <a:srgbClr val="000000">
                      <a:alpha val="43137"/>
                    </a:srgbClr>
                  </a:outerShdw>
                </a:effectLst>
              </a:rPr>
              <a:t>Each rotation equals about 24 hours</a:t>
            </a:r>
          </a:p>
        </p:txBody>
      </p:sp>
      <p:sp>
        <p:nvSpPr>
          <p:cNvPr id="7" name="Content Placeholder 6"/>
          <p:cNvSpPr>
            <a:spLocks noGrp="1"/>
          </p:cNvSpPr>
          <p:nvPr>
            <p:ph sz="half" idx="2"/>
          </p:nvPr>
        </p:nvSpPr>
        <p:spPr/>
        <p:txBody>
          <a:bodyPr>
            <a:normAutofit/>
          </a:bodyPr>
          <a:lstStyle/>
          <a:p>
            <a:pPr algn="ctr">
              <a:buNone/>
            </a:pPr>
            <a:endParaRPr lang="en-US" b="1" dirty="0" smtClean="0">
              <a:solidFill>
                <a:schemeClr val="bg1"/>
              </a:solidFill>
              <a:effectLst>
                <a:outerShdw blurRad="38100" dist="38100" dir="2700000" algn="tl">
                  <a:srgbClr val="000000">
                    <a:alpha val="43137"/>
                  </a:srgbClr>
                </a:outerShdw>
              </a:effectLst>
            </a:endParaRPr>
          </a:p>
        </p:txBody>
      </p:sp>
      <p:pic>
        <p:nvPicPr>
          <p:cNvPr id="17410" name="Picture 2" descr="http://www.learner.org/jnorth/images/graphics/mclass/jr/Day2/Day_Sol_Eq21_RevolvingEarth.gif"/>
          <p:cNvPicPr>
            <a:picLocks noChangeAspect="1" noChangeArrowheads="1" noCrop="1"/>
          </p:cNvPicPr>
          <p:nvPr/>
        </p:nvPicPr>
        <p:blipFill>
          <a:blip r:embed="rId3" cstate="print"/>
          <a:srcRect/>
          <a:stretch>
            <a:fillRect/>
          </a:stretch>
        </p:blipFill>
        <p:spPr bwMode="auto">
          <a:xfrm>
            <a:off x="4572000" y="1295400"/>
            <a:ext cx="4371975" cy="536257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ndtouch.oneonta.edu/@api/deki/files/177/=composite_earth1_red.gif"/>
          <p:cNvPicPr>
            <a:picLocks noChangeAspect="1" noChangeArrowheads="1"/>
          </p:cNvPicPr>
          <p:nvPr/>
        </p:nvPicPr>
        <p:blipFill>
          <a:blip r:embed="rId2" cstate="print">
            <a:lum bright="-20000" contrast="-20000"/>
          </a:blip>
          <a:srcRect/>
          <a:stretch>
            <a:fillRect/>
          </a:stretch>
        </p:blipFill>
        <p:spPr bwMode="auto">
          <a:xfrm>
            <a:off x="0" y="1"/>
            <a:ext cx="9144000" cy="6858000"/>
          </a:xfrm>
          <a:prstGeom prst="rect">
            <a:avLst/>
          </a:prstGeom>
          <a:noFill/>
        </p:spPr>
      </p:pic>
      <p:sp>
        <p:nvSpPr>
          <p:cNvPr id="5" name="Title 4"/>
          <p:cNvSpPr>
            <a:spLocks noGrp="1"/>
          </p:cNvSpPr>
          <p:nvPr>
            <p:ph type="title"/>
          </p:nvPr>
        </p:nvSpPr>
        <p:spPr/>
        <p:txBody>
          <a:bodyPr/>
          <a:lstStyle/>
          <a:p>
            <a:pPr algn="ctr"/>
            <a:r>
              <a:rPr lang="en-US" dirty="0" smtClean="0">
                <a:solidFill>
                  <a:schemeClr val="bg1"/>
                </a:solidFill>
                <a:effectLst>
                  <a:outerShdw blurRad="38100" dist="38100" dir="2700000" algn="tl">
                    <a:srgbClr val="000000">
                      <a:alpha val="43137"/>
                    </a:srgbClr>
                  </a:outerShdw>
                </a:effectLst>
              </a:rPr>
              <a:t>Rotation</a:t>
            </a:r>
            <a:endParaRPr lang="en-US" dirty="0">
              <a:solidFill>
                <a:schemeClr val="bg1"/>
              </a:solidFill>
              <a:effectLst>
                <a:outerShdw blurRad="38100" dist="38100" dir="2700000" algn="tl">
                  <a:srgbClr val="000000">
                    <a:alpha val="43137"/>
                  </a:srgbClr>
                </a:outerShdw>
              </a:effectLst>
            </a:endParaRPr>
          </a:p>
        </p:txBody>
      </p:sp>
      <p:sp>
        <p:nvSpPr>
          <p:cNvPr id="8" name="Content Placeholder 7"/>
          <p:cNvSpPr>
            <a:spLocks noGrp="1"/>
          </p:cNvSpPr>
          <p:nvPr>
            <p:ph sz="half" idx="1"/>
          </p:nvPr>
        </p:nvSpPr>
        <p:spPr/>
        <p:txBody>
          <a:bodyPr>
            <a:normAutofit lnSpcReduction="10000"/>
          </a:bodyPr>
          <a:lstStyle/>
          <a:p>
            <a:endParaRPr lang="en-US"/>
          </a:p>
        </p:txBody>
      </p:sp>
      <p:sp>
        <p:nvSpPr>
          <p:cNvPr id="9" name="Content Placeholder 8"/>
          <p:cNvSpPr>
            <a:spLocks noGrp="1"/>
          </p:cNvSpPr>
          <p:nvPr>
            <p:ph sz="half" idx="2"/>
          </p:nvPr>
        </p:nvSpPr>
        <p:spPr>
          <a:xfrm>
            <a:off x="4648200" y="1219200"/>
            <a:ext cx="4495800" cy="5638800"/>
          </a:xfrm>
        </p:spPr>
        <p:txBody>
          <a:bodyPr>
            <a:normAutofit lnSpcReduction="10000"/>
          </a:bodyPr>
          <a:lstStyle/>
          <a:p>
            <a:pPr algn="ctr">
              <a:buNone/>
            </a:pPr>
            <a:r>
              <a:rPr lang="en-US" dirty="0" smtClean="0">
                <a:solidFill>
                  <a:schemeClr val="bg1"/>
                </a:solidFill>
                <a:effectLst>
                  <a:outerShdw blurRad="38100" dist="38100" dir="2700000" algn="tl">
                    <a:srgbClr val="000000">
                      <a:alpha val="43137"/>
                    </a:srgbClr>
                  </a:outerShdw>
                </a:effectLst>
              </a:rPr>
              <a:t>We can measure Earth’s rotation in two ways, making two kinds of days</a:t>
            </a:r>
          </a:p>
          <a:p>
            <a:pPr algn="ctr">
              <a:buNone/>
            </a:pPr>
            <a:endParaRPr lang="en-US" dirty="0">
              <a:solidFill>
                <a:schemeClr val="bg1"/>
              </a:solidFill>
              <a:effectLst>
                <a:outerShdw blurRad="38100" dist="38100" dir="2700000" algn="tl">
                  <a:srgbClr val="000000">
                    <a:alpha val="43137"/>
                  </a:srgbClr>
                </a:outerShdw>
              </a:effectLst>
            </a:endParaRPr>
          </a:p>
          <a:p>
            <a:pPr algn="ctr">
              <a:buNone/>
            </a:pPr>
            <a:r>
              <a:rPr lang="en-US" dirty="0" smtClean="0">
                <a:solidFill>
                  <a:schemeClr val="bg1"/>
                </a:solidFill>
                <a:effectLst>
                  <a:outerShdw blurRad="38100" dist="38100" dir="2700000" algn="tl">
                    <a:srgbClr val="000000">
                      <a:alpha val="43137"/>
                    </a:srgbClr>
                  </a:outerShdw>
                </a:effectLst>
              </a:rPr>
              <a:t>Most familiar is the mean solar day, the time interval from one noon to the next, which averages about 24 hours</a:t>
            </a:r>
          </a:p>
          <a:p>
            <a:pPr algn="ctr">
              <a:buNone/>
            </a:pPr>
            <a:endParaRPr lang="en-US" dirty="0">
              <a:solidFill>
                <a:schemeClr val="bg1"/>
              </a:solidFill>
              <a:effectLst>
                <a:outerShdw blurRad="38100" dist="38100" dir="2700000" algn="tl">
                  <a:srgbClr val="000000">
                    <a:alpha val="43137"/>
                  </a:srgbClr>
                </a:outerShdw>
              </a:effectLst>
            </a:endParaRPr>
          </a:p>
          <a:p>
            <a:pPr algn="ctr">
              <a:buNone/>
            </a:pPr>
            <a:r>
              <a:rPr lang="en-US" dirty="0" smtClean="0">
                <a:solidFill>
                  <a:schemeClr val="bg1"/>
                </a:solidFill>
                <a:effectLst>
                  <a:outerShdw blurRad="38100" dist="38100" dir="2700000" algn="tl">
                    <a:srgbClr val="000000">
                      <a:alpha val="43137"/>
                    </a:srgbClr>
                  </a:outerShdw>
                </a:effectLst>
              </a:rPr>
              <a:t>Noon is when the sun has reached its zenith, or highest point in the sky</a:t>
            </a:r>
          </a:p>
        </p:txBody>
      </p:sp>
      <p:pic>
        <p:nvPicPr>
          <p:cNvPr id="16386" name="Picture 2" descr="http://cse.ssl.berkeley.edu/bmendez/ay10/2002/notes/pics/bt2lfS101_a.jpg"/>
          <p:cNvPicPr>
            <a:picLocks noChangeAspect="1" noChangeArrowheads="1"/>
          </p:cNvPicPr>
          <p:nvPr/>
        </p:nvPicPr>
        <p:blipFill>
          <a:blip r:embed="rId3" cstate="print"/>
          <a:srcRect/>
          <a:stretch>
            <a:fillRect/>
          </a:stretch>
        </p:blipFill>
        <p:spPr bwMode="auto">
          <a:xfrm>
            <a:off x="152400" y="1295400"/>
            <a:ext cx="4343400" cy="540067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TotalTime>
  <Words>2420</Words>
  <Application>Microsoft Office PowerPoint</Application>
  <PresentationFormat>On-screen Show (4:3)</PresentationFormat>
  <Paragraphs>293</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The Earth-Moon-Sun System</vt:lpstr>
      <vt:lpstr>22.2 Objectives</vt:lpstr>
      <vt:lpstr>22.2 Objectives</vt:lpstr>
      <vt:lpstr>The Earth-Moon-Sun System</vt:lpstr>
      <vt:lpstr>The Earth-Moon-Sun System</vt:lpstr>
      <vt:lpstr>Motions of Earth</vt:lpstr>
      <vt:lpstr>Motions of Earth</vt:lpstr>
      <vt:lpstr>Rotation</vt:lpstr>
      <vt:lpstr>Rotation</vt:lpstr>
      <vt:lpstr>Rotation</vt:lpstr>
      <vt:lpstr>Rotation</vt:lpstr>
      <vt:lpstr>Rotation</vt:lpstr>
      <vt:lpstr>Revolution</vt:lpstr>
      <vt:lpstr>Revolution</vt:lpstr>
      <vt:lpstr>Revolution</vt:lpstr>
      <vt:lpstr>Earth’s Axis and Seasons</vt:lpstr>
      <vt:lpstr>Earth’s Axis and Seasons</vt:lpstr>
      <vt:lpstr>Earth’s Axis and Seasons</vt:lpstr>
      <vt:lpstr>Earth’s Axis and Seasons</vt:lpstr>
      <vt:lpstr>Precession</vt:lpstr>
      <vt:lpstr>Precession</vt:lpstr>
      <vt:lpstr>Precession</vt:lpstr>
      <vt:lpstr>Earth-Sun Motion</vt:lpstr>
      <vt:lpstr>Earth-Sun Motion</vt:lpstr>
      <vt:lpstr>Motions of the Earth-Moon System</vt:lpstr>
      <vt:lpstr>Motions of the Earth-Moon System</vt:lpstr>
      <vt:lpstr>Motions of the Earth-Moon System</vt:lpstr>
      <vt:lpstr>Phases of the Moon</vt:lpstr>
      <vt:lpstr>Phases of the Moon</vt:lpstr>
      <vt:lpstr>Phases of the Moon</vt:lpstr>
      <vt:lpstr>Phases of the Moon</vt:lpstr>
      <vt:lpstr>Phases of the Moon</vt:lpstr>
      <vt:lpstr>Lunar Motions</vt:lpstr>
      <vt:lpstr>Lunar Motions</vt:lpstr>
      <vt:lpstr>Lunar Motions</vt:lpstr>
      <vt:lpstr>Lunar Motions</vt:lpstr>
      <vt:lpstr>Lunar Motions</vt:lpstr>
      <vt:lpstr>Eclipses</vt:lpstr>
      <vt:lpstr>Eclipses</vt:lpstr>
      <vt:lpstr>Eclipses</vt:lpstr>
      <vt:lpstr>Eclipses</vt:lpstr>
      <vt:lpstr>Eclipses</vt:lpstr>
      <vt:lpstr>Eclipses</vt:lpstr>
      <vt:lpstr>Eclipses</vt:lpstr>
      <vt:lpstr>Eclipses</vt:lpstr>
      <vt:lpstr>Eclipses</vt:lpstr>
      <vt:lpstr>Eclipses</vt:lpstr>
    </vt:vector>
  </TitlesOfParts>
  <Company>DCS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Earth-Moon-Sun System</dc:title>
  <dc:creator>Greg Smith Waters</dc:creator>
  <cp:lastModifiedBy>Patrick Standifer</cp:lastModifiedBy>
  <cp:revision>36</cp:revision>
  <dcterms:created xsi:type="dcterms:W3CDTF">2012-05-08T18:25:55Z</dcterms:created>
  <dcterms:modified xsi:type="dcterms:W3CDTF">2015-05-18T11:48:35Z</dcterms:modified>
</cp:coreProperties>
</file>